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4"/>
  </p:notesMasterIdLst>
  <p:sldIdLst>
    <p:sldId id="733" r:id="rId2"/>
    <p:sldId id="865" r:id="rId3"/>
    <p:sldId id="562" r:id="rId4"/>
    <p:sldId id="736" r:id="rId5"/>
    <p:sldId id="442" r:id="rId6"/>
    <p:sldId id="443" r:id="rId7"/>
    <p:sldId id="444" r:id="rId8"/>
    <p:sldId id="613" r:id="rId9"/>
    <p:sldId id="615" r:id="rId10"/>
    <p:sldId id="617" r:id="rId11"/>
    <p:sldId id="636" r:id="rId12"/>
    <p:sldId id="741" r:id="rId13"/>
    <p:sldId id="445" r:id="rId14"/>
    <p:sldId id="446" r:id="rId15"/>
    <p:sldId id="673" r:id="rId16"/>
    <p:sldId id="675" r:id="rId17"/>
    <p:sldId id="678" r:id="rId18"/>
    <p:sldId id="677" r:id="rId19"/>
    <p:sldId id="905" r:id="rId20"/>
    <p:sldId id="724" r:id="rId21"/>
    <p:sldId id="680" r:id="rId22"/>
    <p:sldId id="911" r:id="rId23"/>
    <p:sldId id="912" r:id="rId24"/>
    <p:sldId id="875" r:id="rId25"/>
    <p:sldId id="876" r:id="rId26"/>
    <p:sldId id="877" r:id="rId27"/>
    <p:sldId id="620" r:id="rId28"/>
    <p:sldId id="798" r:id="rId29"/>
    <p:sldId id="621" r:id="rId30"/>
    <p:sldId id="885" r:id="rId31"/>
    <p:sldId id="512" r:id="rId32"/>
    <p:sldId id="866" r:id="rId33"/>
    <p:sldId id="871" r:id="rId34"/>
    <p:sldId id="867" r:id="rId35"/>
    <p:sldId id="869" r:id="rId36"/>
    <p:sldId id="868" r:id="rId37"/>
    <p:sldId id="899" r:id="rId38"/>
    <p:sldId id="900" r:id="rId39"/>
    <p:sldId id="910" r:id="rId40"/>
    <p:sldId id="901" r:id="rId41"/>
    <p:sldId id="870" r:id="rId42"/>
    <p:sldId id="719" r:id="rId43"/>
    <p:sldId id="902" r:id="rId44"/>
    <p:sldId id="884" r:id="rId45"/>
    <p:sldId id="888" r:id="rId46"/>
    <p:sldId id="906" r:id="rId47"/>
    <p:sldId id="848" r:id="rId48"/>
    <p:sldId id="630" r:id="rId49"/>
    <p:sldId id="527" r:id="rId50"/>
    <p:sldId id="919" r:id="rId51"/>
    <p:sldId id="872" r:id="rId52"/>
    <p:sldId id="914" r:id="rId53"/>
    <p:sldId id="908" r:id="rId54"/>
    <p:sldId id="915" r:id="rId55"/>
    <p:sldId id="710" r:id="rId56"/>
    <p:sldId id="916" r:id="rId57"/>
    <p:sldId id="917" r:id="rId58"/>
    <p:sldId id="688" r:id="rId59"/>
    <p:sldId id="690" r:id="rId60"/>
    <p:sldId id="903" r:id="rId61"/>
    <p:sldId id="622" r:id="rId62"/>
    <p:sldId id="770" r:id="rId63"/>
    <p:sldId id="737" r:id="rId64"/>
    <p:sldId id="907" r:id="rId65"/>
    <p:sldId id="576" r:id="rId66"/>
    <p:sldId id="577" r:id="rId67"/>
    <p:sldId id="920" r:id="rId68"/>
    <p:sldId id="786" r:id="rId69"/>
    <p:sldId id="894" r:id="rId70"/>
    <p:sldId id="544" r:id="rId71"/>
    <p:sldId id="597" r:id="rId72"/>
    <p:sldId id="855" r:id="rId73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D30"/>
    <a:srgbClr val="00CC00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4" autoAdjust="0"/>
    <p:restoredTop sz="97869" autoAdjust="0"/>
  </p:normalViewPr>
  <p:slideViewPr>
    <p:cSldViewPr>
      <p:cViewPr varScale="1">
        <p:scale>
          <a:sx n="73" d="100"/>
          <a:sy n="73" d="100"/>
        </p:scale>
        <p:origin x="13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D7D10-D239-4710-8D54-6E55160F078B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35743-7127-4E1B-86A4-24446E54C4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33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CC00"/>
            </a:gs>
            <a:gs pos="97000">
              <a:srgbClr val="00CC00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1E7A6F-0EC2-474E-AA17-A2CC8ED49B0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2E65735-671D-43B1-BBA2-5B06E78253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g"/><Relationship Id="rId4" Type="http://schemas.openxmlformats.org/officeDocument/2006/relationships/image" Target="../media/image13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g"/><Relationship Id="rId4" Type="http://schemas.openxmlformats.org/officeDocument/2006/relationships/image" Target="../media/image17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8884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Сход граждан </a:t>
            </a:r>
            <a:r>
              <a:rPr lang="en-US" alt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атышевского</a:t>
            </a:r>
            <a:r>
              <a:rPr lang="ru-RU" alt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сельского поселения </a:t>
            </a:r>
            <a:b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Сабинского муниципального района </a:t>
            </a:r>
            <a:b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 Татарстан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6046401"/>
            <a:ext cx="3267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30 января 20</a:t>
            </a:r>
            <a:r>
              <a:rPr lang="en-US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2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3</a:t>
            </a:r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 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года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2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727768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t-RU" sz="28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Анализ деятельности </a:t>
            </a:r>
          </a:p>
          <a:p>
            <a:pPr algn="ctr"/>
            <a:r>
              <a:rPr lang="tt-RU" sz="28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КФХ </a:t>
            </a:r>
            <a:r>
              <a:rPr lang="tt-RU" sz="28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Мустафин А.И. с.Сатышево</a:t>
            </a:r>
            <a:endParaRPr lang="ru-RU" sz="28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889808"/>
              </p:ext>
            </p:extLst>
          </p:nvPr>
        </p:nvGraphicFramePr>
        <p:xfrm>
          <a:off x="107504" y="1484784"/>
          <a:ext cx="8856984" cy="1080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2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2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5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r>
                        <a:rPr lang="ru-RU" sz="2400" dirty="0" smtClean="0">
                          <a:effectLst/>
                        </a:rPr>
                        <a:t>№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Наименование</a:t>
                      </a: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01.01.2022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01.01.2023</a:t>
                      </a:r>
                      <a:endParaRPr lang="ru-RU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2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</a:rPr>
                        <a:t>Бычки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на откорме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b="1" dirty="0" smtClean="0">
                          <a:solidFill>
                            <a:srgbClr val="002060"/>
                          </a:solidFill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 descr="C:\Users\User\Desktop\РАБОЧИЙ СТОЛ 2018\НОВОСТИ\08.02.2017\IMG_20170207_150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47" y="3068960"/>
            <a:ext cx="7380312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727768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t-RU" sz="28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Анализ деятельности </a:t>
            </a:r>
          </a:p>
          <a:p>
            <a:pPr algn="ctr"/>
            <a:r>
              <a:rPr lang="tt-RU" sz="28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КФХ </a:t>
            </a:r>
            <a:r>
              <a:rPr lang="tt-RU" sz="28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Фархуллина Р.З. д.Мамалаево</a:t>
            </a:r>
            <a:endParaRPr lang="ru-RU" sz="28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022736"/>
              </p:ext>
            </p:extLst>
          </p:nvPr>
        </p:nvGraphicFramePr>
        <p:xfrm>
          <a:off x="146338" y="1230347"/>
          <a:ext cx="8820472" cy="1355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7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r>
                        <a:rPr lang="ru-RU" sz="2400" dirty="0" smtClean="0">
                          <a:effectLst/>
                        </a:rPr>
                        <a:t>№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Наименование</a:t>
                      </a: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01.01.2022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</a:rPr>
                        <a:t>01.01.2023</a:t>
                      </a:r>
                      <a:endParaRPr lang="ru-RU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endParaRPr lang="ru-RU" sz="2400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</a:rPr>
                        <a:t>Бычки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</a:rPr>
                        <a:t> на откорме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50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4" descr="C:\Users\User\Desktop\ЖЫЕН 2018\фото2\IMG-20180120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82" y="4834139"/>
            <a:ext cx="4132862" cy="1907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ЖЫЕН 2019\фото телефон\IMG-20190125-WA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64277"/>
            <a:ext cx="4608512" cy="216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ЖЫЕН 2019\фото телефон\IMG-20190125-WA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664277"/>
            <a:ext cx="4243707" cy="2169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ЖЫЕН 2019\фото телефон\IMG-20190125-WA002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84236"/>
            <a:ext cx="4536503" cy="2073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0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30" y="116632"/>
            <a:ext cx="446516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КФХ Хазиев Р.Р. 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д.Чабки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- </a:t>
            </a:r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Сабы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Выращивание 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плодовых </a:t>
            </a:r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и ягодных культур</a:t>
            </a:r>
          </a:p>
        </p:txBody>
      </p:sp>
      <p:pic>
        <p:nvPicPr>
          <p:cNvPr id="2051" name="Picture 3" descr="C:\Users\admin\Desktop\ЖЫЕН 2021\Авыл хужалыгы\IMG-20210112-WA0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42" y="1052736"/>
            <a:ext cx="460344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ЖЫЕН 2021\Авыл хужалыгы\IMG-20210112-WA01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" y="3933056"/>
            <a:ext cx="4465162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50727" y="112832"/>
            <a:ext cx="446516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КФХ 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Ибрагимов Р.З. 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Бычки на 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откорме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64" y="3969060"/>
            <a:ext cx="4577736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64" y="922412"/>
            <a:ext cx="4577736" cy="3010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544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352" y="476672"/>
            <a:ext cx="898129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личных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подсобных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хозяйств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7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88556632"/>
              </p:ext>
            </p:extLst>
          </p:nvPr>
        </p:nvGraphicFramePr>
        <p:xfrm>
          <a:off x="81352" y="1556792"/>
          <a:ext cx="8981296" cy="4449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8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1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3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4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2128"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01.01.2022</a:t>
                      </a:r>
                    </a:p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(гол.)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01.01.2023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(гол.)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Отклонение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1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КРС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08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Коров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184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Овец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445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lang="ru-RU" sz="2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06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Коз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-6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Лошади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5" marR="91435"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400" b="1" i="0" u="none" strike="noStrike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00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332656"/>
            <a:ext cx="899958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Государственная поддержка ЛПХ (в рублях)</a:t>
            </a:r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0795639"/>
              </p:ext>
            </p:extLst>
          </p:nvPr>
        </p:nvGraphicFramePr>
        <p:xfrm>
          <a:off x="288232" y="1268760"/>
          <a:ext cx="8604448" cy="2198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7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5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839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bg1"/>
                          </a:solidFill>
                        </a:rPr>
                        <a:t>Сатышевское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</a:rPr>
                        <a:t> СП</a:t>
                      </a:r>
                      <a:endParaRPr lang="ru-RU" sz="18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Приоб</a:t>
                      </a:r>
                      <a:r>
                        <a:rPr lang="ru-RU" dirty="0" smtClean="0"/>
                        <a:t>-е птиц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Нетели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Коровы, лошади,</a:t>
                      </a:r>
                      <a:r>
                        <a:rPr lang="ru-RU" baseline="0" dirty="0" smtClean="0"/>
                        <a:t> козы-матки, в</a:t>
                      </a:r>
                      <a:r>
                        <a:rPr lang="ru-RU" dirty="0" smtClean="0"/>
                        <a:t>ет. услуги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90000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551100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641100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9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D3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400" b="1" dirty="0">
                        <a:solidFill>
                          <a:srgbClr val="FF0D3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D3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568900</a:t>
                      </a:r>
                      <a:endParaRPr lang="ru-RU" sz="2400" b="1" dirty="0">
                        <a:solidFill>
                          <a:srgbClr val="FF0D3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568900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6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ЖЫЕН 2018\фото2\IMG_20180120_1057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" y="836712"/>
            <a:ext cx="4787902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ЖЫЕН 2018\фото2\IMG_20180120_1102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853378"/>
            <a:ext cx="4427985" cy="2935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ЖЫЕН 2018\фото2\IMG_20180120_1056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789040"/>
            <a:ext cx="4427985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878" y="2958043"/>
            <a:ext cx="395653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ООО  «</a:t>
            </a:r>
            <a:r>
              <a:rPr lang="ru-RU" sz="2000" b="1" dirty="0" err="1" smtClean="0">
                <a:solidFill>
                  <a:srgbClr val="002060"/>
                </a:solidFill>
                <a:cs typeface="Times New Roman" pitchFamily="18" charset="0"/>
              </a:rPr>
              <a:t>Айракс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» </a:t>
            </a:r>
            <a:r>
              <a:rPr lang="ru-RU" sz="2000" b="1" dirty="0" err="1" smtClean="0">
                <a:solidFill>
                  <a:srgbClr val="002060"/>
                </a:solidFill>
                <a:cs typeface="Times New Roman" pitchFamily="18" charset="0"/>
              </a:rPr>
              <a:t>Локманов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А</a:t>
            </a: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Т</a:t>
            </a:r>
            <a:r>
              <a:rPr lang="en-US" sz="2000" b="1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ru-RU" sz="2000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с. </a:t>
            </a:r>
            <a:r>
              <a:rPr lang="ru-RU" sz="2000" b="1" dirty="0" err="1" smtClean="0">
                <a:solidFill>
                  <a:srgbClr val="002060"/>
                </a:solidFill>
                <a:cs typeface="Times New Roman" pitchFamily="18" charset="0"/>
              </a:rPr>
              <a:t>Сатышево</a:t>
            </a:r>
            <a:r>
              <a:rPr lang="ru-RU" sz="20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877" y="116632"/>
            <a:ext cx="896562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Индивидуальные предприниматели поселения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" y="3805704"/>
            <a:ext cx="4787903" cy="3052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-17141" y="6351443"/>
            <a:ext cx="475252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</a:rPr>
              <a:t>Кибет</a:t>
            </a:r>
            <a:r>
              <a:rPr lang="ru-RU" sz="2000" b="1" dirty="0" smtClean="0">
                <a:solidFill>
                  <a:srgbClr val="002060"/>
                </a:solidFill>
              </a:rPr>
              <a:t>» </a:t>
            </a:r>
            <a:r>
              <a:rPr lang="ru-RU" sz="2000" b="1" dirty="0" err="1" smtClean="0">
                <a:solidFill>
                  <a:srgbClr val="002060"/>
                </a:solidFill>
              </a:rPr>
              <a:t>с.Сатышево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ЖЫЕН 2018\фото3\IMG-20180131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" y="3356992"/>
            <a:ext cx="4583951" cy="3568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894" y="6311055"/>
            <a:ext cx="450380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Таипов д. Мамалаево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026" name="Picture 2" descr="C:\Users\admin\Desktop\ЖЫЕН 2021\ФОТО\20210121_1434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4"/>
            <a:ext cx="4601845" cy="3362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1904" y="2879938"/>
            <a:ext cx="453360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Нуриева </a:t>
            </a:r>
            <a:r>
              <a:rPr lang="tt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Казанче- Бигеней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8" name="Picture 2" descr="C:\Users\User\Desktop\НОВОСТИ\27.12.2017\IMG_20171225_1512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845" y="0"/>
            <a:ext cx="4513758" cy="3356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01845" y="2879938"/>
            <a:ext cx="453194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t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Саетов с. Сатышево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0" name="Picture 2" descr="C:\Users\User\Desktop\ЖЫЕН 2020\ФОТО\СХОД\6BF6EAF9-42DC-4C96-847C-2217DA716AE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99" y="3280048"/>
            <a:ext cx="4593904" cy="3652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01845" y="6300449"/>
            <a:ext cx="454215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t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Байтурин с. Сатышево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РАБОЧИЙ СТОЛ 2018\НОВОСТИ\Стендка фото\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004048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РАБОЧИЙ СТОЛ 2018\НОВОСТИ\Стендка фото\dfdf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78" y="30460"/>
            <a:ext cx="4243146" cy="3326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РАБОЧИЙ СТОЛ 2018\НОВОСТИ\Стендка фото\indexjhgh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" y="3356992"/>
            <a:ext cx="4836486" cy="3501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РАБОЧИЙ СТОЛ 2018\НОВОСТИ\Стендка фото\zxxzxx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78" y="3441210"/>
            <a:ext cx="4240194" cy="3414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323" y="2917990"/>
            <a:ext cx="484940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tt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</a:t>
            </a:r>
            <a:r>
              <a:rPr lang="tt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Ахметшин </a:t>
            </a:r>
            <a:r>
              <a:rPr lang="tt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с. Сатышево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6318271"/>
            <a:ext cx="51651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ctr"/>
            <a:r>
              <a:rPr lang="tt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</a:t>
            </a:r>
            <a:r>
              <a:rPr lang="tt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Хабибуллин </a:t>
            </a:r>
            <a:r>
              <a:rPr lang="tt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с. Сатышево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2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ЖЫЕН 2018\фото\IMG_20170409_212123_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49" y="2951945"/>
            <a:ext cx="450149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tt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ИП Хасанов </a:t>
            </a:r>
          </a:p>
          <a:p>
            <a:pPr lvl="0" algn="ctr"/>
            <a:r>
              <a:rPr lang="tt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д. Аккуль- Бигеней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7" name="Picture 3" descr="C:\Users\User\Desktop\ЖЫЕН 2020\ФОТО\СХОД\4885AAFF-4C8C-4428-B191-DA0747B93FD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46" y="3357208"/>
            <a:ext cx="4602404" cy="337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User\Desktop\ЖЫЕН 2020\ФОТО\СХОД\AF370FE6-AAAD-4521-998A-3AE145F2EBE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546" y="-52377"/>
            <a:ext cx="4602404" cy="3409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4571999" y="2938071"/>
            <a:ext cx="450149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ООО «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Сабыагрохим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арьер по переработке 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и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звестняка, 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4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1" y="-24016"/>
            <a:ext cx="448530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447451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10" y="-24016"/>
            <a:ext cx="466949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10" y="3501008"/>
            <a:ext cx="46694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" y="2938071"/>
            <a:ext cx="9144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В </a:t>
            </a:r>
            <a:r>
              <a:rPr lang="ru-RU" sz="24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r>
              <a:rPr lang="ru-RU" sz="24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по адресу Суворова, 1А </a:t>
            </a:r>
            <a:r>
              <a:rPr lang="ru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открылась </a:t>
            </a:r>
          </a:p>
          <a:p>
            <a:pPr lvl="0" algn="ctr"/>
            <a:r>
              <a:rPr lang="ru-RU" sz="24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автомойка- самообслуживание, 2022 г.</a:t>
            </a:r>
            <a:endParaRPr lang="ru-RU" sz="24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ЖЫЕН 2018\фото\731e39cfa9324fa17d73b07c1e4675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" y="1416065"/>
            <a:ext cx="4353677" cy="2733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ЖЫЕН 2018\фото2\IMG_20170517_1438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34" y="1379412"/>
            <a:ext cx="4334053" cy="280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ЖЫЕН 2018 Сатыш\фото3\IMG-20180207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35" y="4149080"/>
            <a:ext cx="4334054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ЖЫЕН 2018\фото2\Screenshot_20180116-1709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" y="4135388"/>
            <a:ext cx="4313665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ЖЫЕН 2018\фото2\IMG_20180117_154248_0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29" y="2423447"/>
            <a:ext cx="3249680" cy="2516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86408" y="406838"/>
            <a:ext cx="6688049" cy="486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Населенные пункты поселения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6243" y="1500753"/>
            <a:ext cx="214033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с.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Сатышево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 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145" y="6324127"/>
            <a:ext cx="224452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д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Мамалаево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0448" y="1500752"/>
            <a:ext cx="320312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с.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Казанче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-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Бигеней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38688" y="6237312"/>
            <a:ext cx="307488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д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Аккуль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-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Бигеней</a:t>
            </a: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95889" y="2551739"/>
            <a:ext cx="24449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д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.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Чабки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00"/>
                </a:solidFill>
              </a:rPr>
              <a:t>- Сабы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6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 sz="quarter"/>
          </p:nvPr>
        </p:nvSpPr>
        <p:spPr>
          <a:xfrm>
            <a:off x="474695" y="147124"/>
            <a:ext cx="8015287" cy="914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altLang="ru-RU" sz="2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Налог на профессиональный </a:t>
            </a:r>
            <a: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доход </a:t>
            </a:r>
            <a:b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</a:br>
            <a: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(</a:t>
            </a:r>
            <a:r>
              <a:rPr lang="ru-RU" altLang="ru-RU" sz="2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Самозанятость</a:t>
            </a:r>
            <a:r>
              <a:rPr lang="ru-RU" alt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)</a:t>
            </a:r>
          </a:p>
        </p:txBody>
      </p:sp>
      <p:pic>
        <p:nvPicPr>
          <p:cNvPr id="1026" name="Picture 2" descr="C:\Users\User\Desktop\Жэйге жыен 2019\ФОТО\65930_d6bdf218b1dd878a33a962efb132f4c8bddc3c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3489"/>
            <a:ext cx="9071092" cy="406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Жэйге жыен 2019\ФОТО\Stavki-po-nalogu-na-professionalnyy-dokh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5" y="5301208"/>
            <a:ext cx="9179925" cy="1556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45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59632" y="132327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Пустующие объекты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3010" name="Picture 2" descr="C:\Users\User\Documents\пустующие объекты 2018\магазин д. Мамалае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" y="1219259"/>
            <a:ext cx="4678288" cy="1705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User\Documents\пустующие объекты 2018\Магазин с. Сатыше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" y="2938512"/>
            <a:ext cx="4691484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48448" y="1348826"/>
            <a:ext cx="403810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Магазин 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Мамалаево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9640" y="3151341"/>
            <a:ext cx="374384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Магазин 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10" name="Picture 2" descr="C:\Users\User\Documents\пустующие объекты 2018\Сатышевский СДК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04" y="4810719"/>
            <a:ext cx="4860032" cy="2034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13311" y="5157192"/>
            <a:ext cx="335380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Сатышевский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endParaRPr lang="ru-RU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СДК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90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57176"/>
            <a:ext cx="91440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Исполнение бюджета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(в тыс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рублях)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260989"/>
              </p:ext>
            </p:extLst>
          </p:nvPr>
        </p:nvGraphicFramePr>
        <p:xfrm>
          <a:off x="-16633" y="908720"/>
          <a:ext cx="9130409" cy="5865088"/>
        </p:xfrm>
        <a:graphic>
          <a:graphicData uri="http://schemas.openxmlformats.org/drawingml/2006/table">
            <a:tbl>
              <a:tblPr/>
              <a:tblGrid>
                <a:gridCol w="1028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0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77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55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772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36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недоимка на начало года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Начисление за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за 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недоимка на конец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бюджета  поселения - всего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14798,3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6765,0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6784,3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4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доходы -всего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1123,4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1089,1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: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1.1.1.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имущество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1.1.2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 fontAlgn="b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1.1.2.1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</a:t>
                      </a:r>
                    </a:p>
                    <a:p>
                      <a:pPr algn="ctr" fontAlgn="ctr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</a:t>
                      </a:r>
                      <a:r>
                        <a:rPr lang="tt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Физич.лиц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667,9</a:t>
                      </a:r>
                    </a:p>
                    <a:p>
                      <a:pPr algn="ctr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t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22,0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591,8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528,0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577,3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513,5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36,5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1.1.3.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физ.лиц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ЕСХН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1.1.5.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Неналогые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1185,8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-53,6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1.1.5.1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доходы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-54,6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1.1.5.2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923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1.1.5.3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самообложения граждан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1060,2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1060,2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Дотации, субвенции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10483,1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4509,4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4509,4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77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2843,6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8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8274" y="0"/>
            <a:ext cx="903649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расходной части бюджета за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г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(в тыс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рублях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358204"/>
              </p:ext>
            </p:extLst>
          </p:nvPr>
        </p:nvGraphicFramePr>
        <p:xfrm>
          <a:off x="-19229" y="481786"/>
          <a:ext cx="9143999" cy="6286544"/>
        </p:xfrm>
        <a:graphic>
          <a:graphicData uri="http://schemas.openxmlformats.org/drawingml/2006/table">
            <a:tbl>
              <a:tblPr/>
              <a:tblGrid>
                <a:gridCol w="731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7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9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30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расходной статьи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Предусмотрено  средств в бюджете на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Фактическое исполнение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Отклонение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бюджета поселения-всего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14872,2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6350,6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6302,4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-8569,8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Заработная плата с начислениями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1642,3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1948,5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1948,5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благоустройство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5442,2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3884,0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3838,8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-1603,4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 :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1.2.1.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содержание  улиц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1485,3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1594,9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1580,7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Оплата услуг ЖКХ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-48,2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5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Оплата услуг связи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98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содер-жание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авто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-20,1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5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1.6.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на приобретение ТМЦ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-60,2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74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строительства МФЦ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7114,5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-7114,5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0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расходы</a:t>
                      </a:r>
                    </a:p>
                  </a:txBody>
                  <a:tcPr marL="6422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-25,2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0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7" y="12454"/>
            <a:ext cx="859582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Информация по недоимкам в бюджет поселения на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01.01.2023 г.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849954"/>
              </p:ext>
            </p:extLst>
          </p:nvPr>
        </p:nvGraphicFramePr>
        <p:xfrm>
          <a:off x="323528" y="412564"/>
          <a:ext cx="8595827" cy="6244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76462">
                  <a:extLst>
                    <a:ext uri="{9D8B030D-6E8A-4147-A177-3AD203B41FA5}">
                      <a16:colId xmlns:a16="http://schemas.microsoft.com/office/drawing/2014/main" val="2310030211"/>
                    </a:ext>
                  </a:extLst>
                </a:gridCol>
                <a:gridCol w="1638811">
                  <a:extLst>
                    <a:ext uri="{9D8B030D-6E8A-4147-A177-3AD203B41FA5}">
                      <a16:colId xmlns:a16="http://schemas.microsoft.com/office/drawing/2014/main" val="1011533966"/>
                    </a:ext>
                  </a:extLst>
                </a:gridCol>
                <a:gridCol w="1673557">
                  <a:extLst>
                    <a:ext uri="{9D8B030D-6E8A-4147-A177-3AD203B41FA5}">
                      <a16:colId xmlns:a16="http://schemas.microsoft.com/office/drawing/2014/main" val="417060463"/>
                    </a:ext>
                  </a:extLst>
                </a:gridCol>
                <a:gridCol w="1106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98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по земельному налогу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по налогу на имущество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НДФЛ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813060597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Насибуллин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Тимур Маратович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10190,00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73820,00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4019419914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Сайфуллин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Сагит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Сайфуллинович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5095,00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1057380864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Идрисова Аида Германовна</a:t>
                      </a:r>
                      <a:endParaRPr lang="ru-RU" sz="1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3874,00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3570360587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Шайхутдинов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Азат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Минневасилович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3574,00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3396079663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Хазиева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Раила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Ахметовна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26085" algn="ctr"/>
                          <a:tab pos="852805" algn="r"/>
                        </a:tabLs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724,00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3752662389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Евграфова Алина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Ильдаровна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3120,00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835566448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Гаффанова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Фидания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Абдрауфовна</a:t>
                      </a:r>
                      <a:endParaRPr lang="ru-RU" sz="18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2213,00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442565618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Сахабиева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Марзия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Нотфулловна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1790,00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1333951143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Валиев Раис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Адиатуллович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598,00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Мустафина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Халида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Максутовна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1194,00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Мустафин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Мидехат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Мухаметзянович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843,00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1034,00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Юсупова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Хания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Габделбаровна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Ищенко Оксана Викторовна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Абдуллина Сирена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Рустемовна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537,00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405,00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0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Задолженности до 300 рублей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1392,00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775,00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747,00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49120324"/>
                  </a:ext>
                </a:extLst>
              </a:tr>
              <a:tr h="290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36475,00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74595,00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2975,00</a:t>
                      </a:r>
                      <a:endParaRPr lang="ru-RU" sz="18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559" marR="22559" marT="0" marB="0"/>
                </a:tc>
                <a:extLst>
                  <a:ext uri="{0D108BD9-81ED-4DB2-BD59-A6C34878D82A}">
                    <a16:rowId xmlns:a16="http://schemas.microsoft.com/office/drawing/2014/main" val="4011339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6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7" y="347771"/>
            <a:ext cx="820891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Демографическая ситуация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833000"/>
              </p:ext>
            </p:extLst>
          </p:nvPr>
        </p:nvGraphicFramePr>
        <p:xfrm>
          <a:off x="123908" y="1484784"/>
          <a:ext cx="8994818" cy="43282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38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44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269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601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601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806358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Населенный пункт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хозяйств, </a:t>
                      </a:r>
                      <a:r>
                        <a:rPr lang="ru-RU" sz="13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3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2021       2022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населения, чел.</a:t>
                      </a:r>
                    </a:p>
                    <a:p>
                      <a:pPr algn="l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2021        2022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Рождение,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2021  2022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Смерть, чел.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2021   2022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Прописаны,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2021        2022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Выписаны, чел.</a:t>
                      </a:r>
                    </a:p>
                    <a:p>
                      <a:pPr algn="ctr"/>
                      <a:r>
                        <a:rPr lang="ru-RU" sz="13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2021      2022</a:t>
                      </a:r>
                      <a:endParaRPr lang="ru-RU" sz="13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с.Сатышево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д.Аккуль-Бигеней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5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с.Казанче-Бигеней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д.Мамалаево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д.Чабки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-Сабы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3890" marR="6389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19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i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9" marR="91439" marT="45732" marB="4573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1234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1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0647"/>
            <a:ext cx="828092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Количество зарегистрированных актов гражданского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состояния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98962"/>
              </p:ext>
            </p:extLst>
          </p:nvPr>
        </p:nvGraphicFramePr>
        <p:xfrm>
          <a:off x="36913" y="1340768"/>
          <a:ext cx="5831231" cy="5065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2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135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 населенного пункта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Брак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Расторжение брака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8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</a:rPr>
                        <a:t>2022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с.Сатышево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д.Аккуль-Бигеней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5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с.Казанче-Бигеней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д.Мамалаево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solidFill>
                            <a:srgbClr val="002060"/>
                          </a:solidFill>
                          <a:effectLst/>
                        </a:rPr>
                        <a:t>д.Чабки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-Сабы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effectLst/>
                        </a:rPr>
                        <a:t>Итого по поселению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189" marR="63189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89" marR="6318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881775" y="5121464"/>
            <a:ext cx="326839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Новая семья </a:t>
            </a:r>
          </a:p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2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Ильзира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и </a:t>
            </a:r>
            <a:r>
              <a:rPr lang="ru-RU" sz="2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Раиль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Хасановы</a:t>
            </a:r>
            <a:endParaRPr lang="ru-RU" sz="28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10354" r="23126"/>
          <a:stretch/>
        </p:blipFill>
        <p:spPr>
          <a:xfrm>
            <a:off x="6084168" y="1340768"/>
            <a:ext cx="2880320" cy="376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6437" y="3212555"/>
            <a:ext cx="432048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Поздравления ветеранов тыла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88" y="14243"/>
            <a:ext cx="4522535" cy="319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887"/>
            <a:ext cx="4572000" cy="3267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4"/>
            <a:ext cx="4572000" cy="303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88" y="3717032"/>
            <a:ext cx="452901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716015" y="3050940"/>
            <a:ext cx="432048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Вдова ветерана ВОВ и ветеран тыла </a:t>
            </a:r>
            <a:endParaRPr lang="tt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Садыкова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Такъмила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Садыковна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88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30138" y="32250"/>
            <a:ext cx="590465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Социальная сфера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738586"/>
              </p:ext>
            </p:extLst>
          </p:nvPr>
        </p:nvGraphicFramePr>
        <p:xfrm>
          <a:off x="10467" y="549707"/>
          <a:ext cx="9143999" cy="63805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552">
                  <a:extLst>
                    <a:ext uri="{9D8B030D-6E8A-4147-A177-3AD203B41FA5}">
                      <a16:colId xmlns:a16="http://schemas.microsoft.com/office/drawing/2014/main" val="3238766113"/>
                    </a:ext>
                  </a:extLst>
                </a:gridCol>
                <a:gridCol w="5040559">
                  <a:extLst>
                    <a:ext uri="{9D8B030D-6E8A-4147-A177-3AD203B41FA5}">
                      <a16:colId xmlns:a16="http://schemas.microsoft.com/office/drawing/2014/main" val="373614889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68478337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524158778"/>
                    </a:ext>
                  </a:extLst>
                </a:gridCol>
                <a:gridCol w="1259632">
                  <a:extLst>
                    <a:ext uri="{9D8B030D-6E8A-4147-A177-3AD203B41FA5}">
                      <a16:colId xmlns:a16="http://schemas.microsoft.com/office/drawing/2014/main" val="609708497"/>
                    </a:ext>
                  </a:extLst>
                </a:gridCol>
              </a:tblGrid>
              <a:tr h="4432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3032529626"/>
                  </a:ext>
                </a:extLst>
              </a:tr>
              <a:tr h="22058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Многодетные семьи (кол-во)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b"/>
                </a:tc>
                <a:extLst>
                  <a:ext uri="{0D108BD9-81ED-4DB2-BD59-A6C34878D82A}">
                    <a16:rowId xmlns:a16="http://schemas.microsoft.com/office/drawing/2014/main" val="3252946075"/>
                  </a:ext>
                </a:extLst>
              </a:tr>
              <a:tr h="22058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Получили удостоверения многодетной семьи (кол-во)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3465949128"/>
                  </a:ext>
                </a:extLst>
              </a:tr>
              <a:tr h="44712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 получатели ежемесячного пособия на первенца в сумме 9713 руб. до 3 лет с 01.01.2021 г. руб. с 01.01.2022 г. 10433.00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2737091565"/>
                  </a:ext>
                </a:extLst>
              </a:tr>
              <a:tr h="67824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 в возрасте до 25 лет получатели единовременной выплаты при рождении первого ребенка на селе. </a:t>
                      </a: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выплаты 50,0 тыс. рублей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316934498"/>
                  </a:ext>
                </a:extLst>
              </a:tr>
              <a:tr h="678241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 в возрасте до 29 лет получатели единовременной выплаты при рождении третьего ребенка на селе. </a:t>
                      </a: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Размер выплаты 100,0 тыс. рублей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1523900629"/>
                  </a:ext>
                </a:extLst>
              </a:tr>
              <a:tr h="44712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выплаты ребенку от 3 до 7 лет (кол-во получателей/сумма выплаты в тыс. руб.)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68/4061,64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74/8492,24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+6/+4430,60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833635984"/>
                  </a:ext>
                </a:extLst>
              </a:tr>
              <a:tr h="285126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Граждане, получившие удостоверение "Ветеран Труда" (чел.)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3041091839"/>
                  </a:ext>
                </a:extLst>
              </a:tr>
              <a:tr h="22058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инвалиды (чел.)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1560933391"/>
                  </a:ext>
                </a:extLst>
              </a:tr>
              <a:tr h="44322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получателей государственной помощи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(чел., тыс. руб.)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5/27,6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3/154.75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-2/+127.15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2644807184"/>
                  </a:ext>
                </a:extLst>
              </a:tr>
              <a:tr h="22058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социальных работников, обслуживающих на 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дому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287149208"/>
                  </a:ext>
                </a:extLst>
              </a:tr>
              <a:tr h="22058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Семьи, находящиеся в социально-опасном положении (СОП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65164932"/>
                  </a:ext>
                </a:extLst>
              </a:tr>
              <a:tr h="67214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многодетных семей за потребленные услуги ЖКХ.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(всего семей / в руб.)                    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2/18540,38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+2/+18540,38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1967582795"/>
                  </a:ext>
                </a:extLst>
              </a:tr>
              <a:tr h="22058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предоставленной субсидии за услуги ЖКХ (в тыс. рублей)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1133.91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1375.7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+241.79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1926564295"/>
                  </a:ext>
                </a:extLst>
              </a:tr>
              <a:tr h="443228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пенсионеров – получателей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санаторно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курортных путевок 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3222583671"/>
                  </a:ext>
                </a:extLst>
              </a:tr>
              <a:tr h="447122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получателей субсидий по малообеспеченности за услуги ЖКХ 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541" marR="20541" marT="0" marB="0" anchor="ctr"/>
                </a:tc>
                <a:extLst>
                  <a:ext uri="{0D108BD9-81ED-4DB2-BD59-A6C34878D82A}">
                    <a16:rowId xmlns:a16="http://schemas.microsoft.com/office/drawing/2014/main" val="2546594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0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88" y="3499266"/>
            <a:ext cx="4478311" cy="33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36"/>
            <a:ext cx="4788024" cy="326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00" y="27836"/>
            <a:ext cx="4447086" cy="3257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" y="3499265"/>
            <a:ext cx="4678054" cy="335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7544" y="3048066"/>
            <a:ext cx="807144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Мероприятия для пожилых людей 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4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86" y="188640"/>
            <a:ext cx="911141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ООО «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Саба</a:t>
            </a: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» отделение  </a:t>
            </a:r>
            <a:r>
              <a:rPr lang="ru-RU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Сатышево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 descr="C:\Users\User\Desktop\ЖЫЕН 2020\ФОТО\Ватсап\AB5109F2-0884-491F-8EEE-44D6E09B627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39" y="3933826"/>
            <a:ext cx="4626259" cy="2807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User\Desktop\ЖЫЕН 2020\ФОТО\Фото1\0723088C-3131-40D2-BA3F-2BDC42F421B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874" y="1085960"/>
            <a:ext cx="4633125" cy="2883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User\Desktop\ЖЫЕН 2020\ФОТО\Фото1\A15CF787-99E3-4D1C-89D6-B07863AA0F7C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56" y="3968984"/>
            <a:ext cx="4534896" cy="2914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User\Desktop\ЖЫЕН 2020\ФОТО\Фото1\D122038A-179C-4A97-8509-AE52AB5D23C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" y="1196752"/>
            <a:ext cx="4478288" cy="2737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5"/>
            <a:ext cx="4572000" cy="328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68105" cy="3573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5" b="18545"/>
          <a:stretch/>
        </p:blipFill>
        <p:spPr>
          <a:xfrm>
            <a:off x="1" y="16674"/>
            <a:ext cx="4568102" cy="355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4"/>
            <a:ext cx="4568103" cy="33016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3933" y="3297300"/>
            <a:ext cx="766834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Спортивная жизнь пенсионеров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1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39752" y="3105834"/>
            <a:ext cx="48528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Спортивная жизнь</a:t>
            </a:r>
          </a:p>
        </p:txBody>
      </p:sp>
    </p:spTree>
    <p:extLst>
      <p:ext uri="{BB962C8B-B14F-4D97-AF65-F5344CB8AC3E}">
        <p14:creationId xmlns:p14="http://schemas.microsoft.com/office/powerpoint/2010/main" val="23531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648" y="0"/>
            <a:ext cx="4626352" cy="336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9" y="-16673"/>
            <a:ext cx="4537606" cy="3368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9" y="3380985"/>
            <a:ext cx="4636020" cy="347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10" y="3395340"/>
            <a:ext cx="4622489" cy="346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23573" y="3043463"/>
            <a:ext cx="8784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Зимняя спартакиада </a:t>
            </a:r>
            <a:r>
              <a:rPr lang="ru-RU" sz="3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Сатышевского</a:t>
            </a:r>
            <a:r>
              <a:rPr lang="ru-RU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СП </a:t>
            </a:r>
          </a:p>
        </p:txBody>
      </p:sp>
    </p:spTree>
    <p:extLst>
      <p:ext uri="{BB962C8B-B14F-4D97-AF65-F5344CB8AC3E}">
        <p14:creationId xmlns:p14="http://schemas.microsoft.com/office/powerpoint/2010/main" val="35191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428998"/>
            <a:ext cx="4572001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1" y="3691600"/>
            <a:ext cx="4572002" cy="318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02" y="0"/>
            <a:ext cx="4576098" cy="342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" y="30006"/>
            <a:ext cx="4572002" cy="3424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5413" y="3166396"/>
            <a:ext cx="878497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Зимняя спартакиада </a:t>
            </a:r>
            <a:r>
              <a:rPr lang="ru-RU" sz="3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Сатышевского</a:t>
            </a:r>
            <a:r>
              <a:rPr lang="ru-RU" sz="3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СП </a:t>
            </a:r>
          </a:p>
        </p:txBody>
      </p:sp>
    </p:spTree>
    <p:extLst>
      <p:ext uri="{BB962C8B-B14F-4D97-AF65-F5344CB8AC3E}">
        <p14:creationId xmlns:p14="http://schemas.microsoft.com/office/powerpoint/2010/main" val="336892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94" y="3448976"/>
            <a:ext cx="4788024" cy="3368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94" y="-117305"/>
            <a:ext cx="4788024" cy="306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520343" y="2838823"/>
            <a:ext cx="462365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по настольному теннису 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в память </a:t>
            </a:r>
            <a:r>
              <a:rPr lang="ru-RU" sz="20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Хадиуллина</a:t>
            </a:r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Радифа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1" y="-33104"/>
            <a:ext cx="453986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1" y="3161990"/>
            <a:ext cx="4545365" cy="365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6633" y="2838823"/>
            <a:ext cx="437496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по национальной борьбе 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корэш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среди юношей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9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" y="0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1" y="3289822"/>
            <a:ext cx="4467997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78" y="3366058"/>
            <a:ext cx="4655922" cy="349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077" y="19169"/>
            <a:ext cx="4655923" cy="334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0546" y="3014469"/>
            <a:ext cx="445753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по волейболу среди женских команд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69263" y="3003049"/>
            <a:ext cx="449355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по волейболу среди 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ужских команд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9577" cy="327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1" y="3356993"/>
            <a:ext cx="4390368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2924944"/>
            <a:ext cx="432048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«Турнир Кубка д.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Бигеней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реди женских команд по волейболу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160" y="-24990"/>
            <a:ext cx="4857840" cy="349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576" y="3565873"/>
            <a:ext cx="4764423" cy="328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390368" y="2924944"/>
            <a:ext cx="464612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«Турнир Кубка д.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Бигеней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Среди мужских команд по волейболу 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36"/>
            <a:ext cx="4355975" cy="3427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7343"/>
            <a:ext cx="4788024" cy="3421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1" y="3429000"/>
            <a:ext cx="436611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18" y="3313190"/>
            <a:ext cx="4777882" cy="354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479652" y="3103315"/>
            <a:ext cx="18473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3103315"/>
            <a:ext cx="91440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Турнир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 волейболу среди женских команд, посвященный светлой памяти Дины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Галлямовой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49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7599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74" y="3429000"/>
            <a:ext cx="440825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0"/>
            <a:ext cx="476402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3429000"/>
            <a:ext cx="466800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75990" y="3105833"/>
            <a:ext cx="466801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</a:t>
            </a:r>
            <a:r>
              <a:rPr lang="ru-RU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по мини-футболу среди 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детей в 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3105834"/>
            <a:ext cx="437997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Турнир </a:t>
            </a:r>
            <a:r>
              <a:rPr lang="ru-RU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по мини-футболу среди мужских 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команд в 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" y="13550"/>
            <a:ext cx="4550621" cy="341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546" y="3014469"/>
            <a:ext cx="445753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Команда «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Бигеней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» заняла 2 место по волейболу среди юношей.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53" y="-28842"/>
            <a:ext cx="4587405" cy="344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252" y="3425440"/>
            <a:ext cx="4576747" cy="3432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51177" y="3002467"/>
            <a:ext cx="445753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Команда «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Бигеней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»- победитель по волейболу среди мужских команд</a:t>
            </a:r>
          </a:p>
        </p:txBody>
      </p:sp>
    </p:spTree>
    <p:extLst>
      <p:ext uri="{BB962C8B-B14F-4D97-AF65-F5344CB8AC3E}">
        <p14:creationId xmlns:p14="http://schemas.microsoft.com/office/powerpoint/2010/main" val="275297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16850008"/>
              </p:ext>
            </p:extLst>
          </p:nvPr>
        </p:nvGraphicFramePr>
        <p:xfrm>
          <a:off x="107503" y="836713"/>
          <a:ext cx="8928993" cy="5768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73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3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27382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хозяйства/поселения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СВП с/х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с/х угодий, га.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СВП на 100 га/ т. руб.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949" marR="75949"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Отделение </a:t>
                      </a:r>
                      <a:r>
                        <a:rPr lang="ru-R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Сатышево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ООО "</a:t>
                      </a:r>
                      <a:r>
                        <a:rPr lang="ru-R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Саба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278 267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352 816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</a:rPr>
                        <a:t>4 394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6 231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8 029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КФХ Садиков </a:t>
                      </a: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И.М.</a:t>
                      </a:r>
                      <a:endParaRPr lang="en-US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b"/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3 676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7 306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3 142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6 139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317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КФХ </a:t>
                      </a: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Каримов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А.З.</a:t>
                      </a:r>
                      <a:endParaRPr lang="en-US" sz="1800" b="1" i="0" u="none" strike="noStrike" baseline="0" dirty="0" smtClean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b"/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1 899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1 461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31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КФХ </a:t>
                      </a:r>
                      <a:r>
                        <a:rPr lang="ru-RU" sz="18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Фархуллина</a:t>
                      </a: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Р.З.</a:t>
                      </a:r>
                    </a:p>
                    <a:p>
                      <a:pPr algn="l" fontAlgn="b"/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1 517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22 943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8 428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151">
                <a:tc>
                  <a:txBody>
                    <a:bodyPr/>
                    <a:lstStyle/>
                    <a:p>
                      <a:pPr algn="l" fontAlgn="b"/>
                      <a:r>
                        <a:rPr lang="tt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КФХ Ибрагимов Р.З.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877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7 973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29729"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r>
                        <a:rPr lang="ru-RU" sz="18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Сатышевское</a:t>
                      </a:r>
                      <a:r>
                        <a:rPr lang="ru-RU" sz="18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СП</a:t>
                      </a:r>
                      <a:endParaRPr lang="en-US" sz="1800" b="1" i="0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  <a:p>
                      <a:pPr algn="l" fontAlgn="ctr"/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287 242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364 415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4 720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4 672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6 086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</a:rPr>
                        <a:t>7 800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91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По району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5 266 543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7 515 766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60 321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60 671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8 731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12 388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116632"/>
            <a:ext cx="9144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Анализ </a:t>
            </a:r>
            <a:r>
              <a:rPr lang="ru-RU" sz="24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стоимости</a:t>
            </a:r>
            <a:r>
              <a:rPr lang="en-US" sz="24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 </a:t>
            </a:r>
            <a:r>
              <a:rPr lang="ru-RU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валовой</a:t>
            </a:r>
            <a:r>
              <a:rPr lang="en-US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 </a:t>
            </a:r>
            <a:r>
              <a:rPr lang="ru-RU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продукции за </a:t>
            </a:r>
            <a:r>
              <a:rPr lang="ru-RU" sz="2400" b="1" kern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2021-2022 </a:t>
            </a:r>
            <a:r>
              <a:rPr lang="ru-RU" sz="24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</a:rPr>
              <a:t>гг.</a:t>
            </a:r>
            <a:endParaRPr lang="ru-RU" sz="2400" b="1" kern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1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0" b="-3717"/>
          <a:stretch/>
        </p:blipFill>
        <p:spPr>
          <a:xfrm>
            <a:off x="-1" y="0"/>
            <a:ext cx="4224495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4211960" cy="304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30" y="0"/>
            <a:ext cx="4906970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17032"/>
            <a:ext cx="493204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" y="3105834"/>
            <a:ext cx="419942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Мужская и женская 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команда </a:t>
            </a:r>
            <a:r>
              <a:rPr lang="ru-RU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«БИГЕНЕЙ»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по пляжному волейболу призеры чемпионата Сабинского района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25191" y="3382832"/>
            <a:ext cx="481880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Мужская команда «САТЫШЕВО» по пляжному футболу заняла 3 место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6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НОВОСТИ\2020\12.12.2020\IMG-20201208-WA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9406"/>
            <a:ext cx="4427984" cy="3040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1" y="3331671"/>
            <a:ext cx="4454435" cy="3539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</a:t>
            </a:r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оманда «</a:t>
            </a:r>
            <a:r>
              <a:rPr lang="ru-RU" sz="17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sz="1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 </a:t>
            </a:r>
            <a:r>
              <a:rPr lang="ru-RU" sz="1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 мини-футболу</a:t>
            </a:r>
            <a:endParaRPr lang="ru-RU" sz="1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97735" y="3321043"/>
            <a:ext cx="454626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Волейбольная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команда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Бигеней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2840039"/>
            <a:ext cx="44279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Борцы по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национальной борьбе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34" y="3769406"/>
            <a:ext cx="4546266" cy="308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3320" y="13227"/>
            <a:ext cx="4657606" cy="298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597734" y="2831099"/>
            <a:ext cx="4523192" cy="3847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Волейбольная </a:t>
            </a:r>
            <a:r>
              <a:rPr lang="ru-RU" sz="19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команда </a:t>
            </a:r>
            <a:r>
              <a:rPr lang="ru-RU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</a:t>
            </a:r>
            <a:r>
              <a:rPr lang="ru-RU" sz="19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sz="1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»</a:t>
            </a:r>
            <a:endParaRPr lang="ru-RU" sz="1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286931"/>
            <a:ext cx="42402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Кросс нации 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93038" y="3286931"/>
            <a:ext cx="46074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Лыжня России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7" y="3656263"/>
            <a:ext cx="4289126" cy="320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7" y="-1"/>
            <a:ext cx="4216914" cy="328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-9121"/>
            <a:ext cx="41399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Участники районных соревнований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02" y="9450"/>
            <a:ext cx="4954798" cy="320352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189202" y="9449"/>
            <a:ext cx="495479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Семья 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Шарифуллиных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из </a:t>
            </a:r>
            <a:r>
              <a:rPr lang="ru-RU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r>
              <a:rPr lang="ru-RU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- победитель соревнования ГТО</a:t>
            </a:r>
            <a:endParaRPr lang="ru-RU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89" y="3717032"/>
            <a:ext cx="4884611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84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387" y="28616"/>
            <a:ext cx="459692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мини-футбольная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с.Сатышево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sun9-26.userapi.com/impg/B-rGa3QVvXnvalcKj2W7D0vmyyFw1rhuvvbMZg/zqYfL1dczcw.jpg?size=1280x960&amp;quality=95&amp;sign=b2339ef4679f32df98c4ab64cbde806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" y="958009"/>
            <a:ext cx="4596920" cy="28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82.userapi.com/impg/0Dl7NwPdC8oxxsHidgblzj5K971kRWUlT96QHA/tD8S667agzs.jpg?size=1280x960&amp;quality=95&amp;sign=1ef338b436b52ea09507e808409c155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5" y="3897850"/>
            <a:ext cx="4596919" cy="296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59393"/>
            <a:ext cx="4355977" cy="8002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троительство </a:t>
            </a:r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площадки в </a:t>
            </a:r>
            <a:r>
              <a:rPr lang="ru-RU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д.Аккуль-Бигеней</a:t>
            </a:r>
            <a:endParaRPr lang="ru-RU" sz="23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58009"/>
            <a:ext cx="4427983" cy="28310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97850"/>
            <a:ext cx="4427983" cy="29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9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5029" y="3167390"/>
            <a:ext cx="829394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Культурные мероприятия в </a:t>
            </a:r>
            <a:r>
              <a:rPr lang="ru-RU" sz="28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Сатышевском</a:t>
            </a:r>
            <a:r>
              <a:rPr lang="ru-RU" sz="28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СП</a:t>
            </a:r>
            <a:endParaRPr lang="ru-RU" sz="28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-36373"/>
            <a:ext cx="3275856" cy="3537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" y="-1"/>
            <a:ext cx="3335653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" y="3717032"/>
            <a:ext cx="3202104" cy="313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33180"/>
            <a:ext cx="3131840" cy="3124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9751" r="31101"/>
          <a:stretch/>
        </p:blipFill>
        <p:spPr>
          <a:xfrm>
            <a:off x="3203849" y="3661173"/>
            <a:ext cx="2808311" cy="3192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0"/>
            <a:ext cx="2664296" cy="3373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211" y="3284125"/>
            <a:ext cx="913178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Национальный праздник «Сабантуй»</a:t>
            </a:r>
            <a:endParaRPr lang="ru-RU" sz="32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73" y="0"/>
            <a:ext cx="4529565" cy="331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463703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73" y="0"/>
            <a:ext cx="4740027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566" y="3573016"/>
            <a:ext cx="461443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-29573" y="3111351"/>
            <a:ext cx="452956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 рабочим визитом посетил Министр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цифровизации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РТ Айрат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Ринатович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Хайруллин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29566" y="3086150"/>
            <a:ext cx="454857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посетил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заместитель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ремьер-министра РТ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Василь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Гаязович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Шайхразиев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1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532" y="116632"/>
            <a:ext cx="896448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Год культурного наследия народов России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4283968" cy="29201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46" y="3567214"/>
            <a:ext cx="4838052" cy="326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46" y="639852"/>
            <a:ext cx="4840973" cy="3044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821"/>
            <a:ext cx="4350708" cy="314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17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ЖЫЕН 2018 Сатыш\фото3\IMG_20180207_142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" y="1259646"/>
            <a:ext cx="4500901" cy="2932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3" y="656870"/>
            <a:ext cx="8884519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 основании правила благоустройства, собственники обязаны обеспечить надлежащее состояние фасадов жилых домов, ограждений (заборов).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22" y="4135778"/>
            <a:ext cx="462555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07503" y="3766987"/>
            <a:ext cx="345639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ул. Тукая, д.12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7503" y="6415439"/>
            <a:ext cx="37032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ул.Суворова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д.8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98874" y="115085"/>
            <a:ext cx="700223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Оформление и снос выморочного имущества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62" y="1365025"/>
            <a:ext cx="4594238" cy="277075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549762" y="3546305"/>
            <a:ext cx="459423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ВЫПОЛНЕНО: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Чабки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-Сабы, ул. Ленина, д.35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38" y="4192636"/>
            <a:ext cx="4519361" cy="266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549761" y="6144445"/>
            <a:ext cx="459423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ВЫПОЛНЕНО: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Мамалаево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ул.Чапаева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, д.14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212192"/>
            <a:ext cx="6333785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Деятельность администрации 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поселения 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151995"/>
              </p:ext>
            </p:extLst>
          </p:nvPr>
        </p:nvGraphicFramePr>
        <p:xfrm>
          <a:off x="107506" y="2060848"/>
          <a:ext cx="4392485" cy="3869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399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312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Заседания совета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9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399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Прием граждан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10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0194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Выдано справок</a:t>
                      </a:r>
                    </a:p>
                    <a:p>
                      <a:pPr algn="ctr"/>
                      <a:endParaRPr kumimoji="0" lang="ru-RU" altLang="ru-RU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tt-RU" altLang="ru-RU" sz="2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из них электронно</a:t>
                      </a:r>
                      <a:endParaRPr kumimoji="0" lang="ru-RU" altLang="ru-RU" sz="2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242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tt-RU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131</a:t>
                      </a:r>
                    </a:p>
                    <a:p>
                      <a:pPr algn="ctr"/>
                      <a:endParaRPr lang="ru-RU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tt-RU" b="1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3218">
                <a:tc>
                  <a:txBody>
                    <a:bodyPr/>
                    <a:lstStyle/>
                    <a:p>
                      <a:pPr algn="ctr"/>
                      <a:r>
                        <a:rPr kumimoji="0" lang="ru-RU" altLang="ru-RU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Оказано муниципальных услуг </a:t>
                      </a:r>
                      <a:endParaRPr lang="ru-RU" sz="20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91431" marR="91431" marT="45705" marB="457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91431" marR="91431" marT="45705" marB="4570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060848"/>
            <a:ext cx="4003739" cy="34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3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4992" y="291566"/>
            <a:ext cx="868218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Анализ по удою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 одну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корову за 2021-2022 гг.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8" name="Picture 3" descr="C:\Users\User\Desktop\Обекты 2016\DSC02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37842"/>
            <a:ext cx="4176464" cy="2737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328315"/>
              </p:ext>
            </p:extLst>
          </p:nvPr>
        </p:nvGraphicFramePr>
        <p:xfrm>
          <a:off x="305655" y="1196753"/>
          <a:ext cx="8641522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4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4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4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651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хозяйства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Поголовье коров на 01.01.20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(гол.) 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Удой на 1 корову,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кг.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6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480" marR="54480" marT="45650" marB="456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83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</a:t>
                      </a:r>
                      <a:r>
                        <a:rPr lang="ru-R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Сатышево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ООО "</a:t>
                      </a:r>
                      <a:r>
                        <a:rPr lang="ru-RU" sz="18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Саба</a:t>
                      </a:r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</a:t>
                      </a:r>
                      <a:endParaRPr lang="ru-RU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7736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7742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73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району</a:t>
                      </a:r>
                    </a:p>
                  </a:txBody>
                  <a:tcPr marL="91436" marR="91436" marT="45644" marB="456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10544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9222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5" descr="C:\Users\User\Desktop\ЖЫЕН 2020\ФОТО\Фото1\D122038A-179C-4A97-8509-AE52AB5D23C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17" y="3637841"/>
            <a:ext cx="4478288" cy="2737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3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Информация о фактических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объёмах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потребления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(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газ, электроэнергия, вода)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512844"/>
              </p:ext>
            </p:extLst>
          </p:nvPr>
        </p:nvGraphicFramePr>
        <p:xfrm>
          <a:off x="251520" y="1556792"/>
          <a:ext cx="8784976" cy="3820345"/>
        </p:xfrm>
        <a:graphic>
          <a:graphicData uri="http://schemas.openxmlformats.org/drawingml/2006/table">
            <a:tbl>
              <a:tblPr firstRow="1" bandRow="1"/>
              <a:tblGrid>
                <a:gridCol w="142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11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75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75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112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err="1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Наимено-вание</a:t>
                      </a:r>
                      <a:r>
                        <a:rPr lang="ru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учреждения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800" dirty="0">
                        <a:effectLst/>
                        <a:latin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Площадь, </a:t>
                      </a:r>
                      <a:r>
                        <a:rPr lang="tt-RU" sz="1800" b="1" kern="12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 smtClean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Фактический расход</a:t>
                      </a:r>
                      <a:endParaRPr lang="ru-RU" sz="18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Отклонение</a:t>
                      </a:r>
                      <a:endParaRPr lang="ru-R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2021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2022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1 кв.м</a:t>
                      </a:r>
                      <a:r>
                        <a:rPr lang="tt-RU" sz="18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</a:rPr>
                        <a:t>. / 1 куб.м.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экономия 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перерасход +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1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2021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2022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На 1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кв.м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E67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850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800" kern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Админист-ративное здание СП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kern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Газ,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52,6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164,85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07" marR="48207" marT="6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392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398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7,45</a:t>
                      </a:r>
                      <a:endParaRPr lang="ru-RU" b="1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2,38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7,57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2,41 </a:t>
                      </a:r>
                      <a:r>
                        <a:rPr lang="tt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tt-RU" sz="1800" b="1" kern="1200" baseline="300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+0,12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84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kern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Элект. </a:t>
                      </a:r>
                      <a:r>
                        <a:rPr lang="tt-RU" sz="1800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кВт/ч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32138" marB="32138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52,6 кв.м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207" marR="48207" marT="669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512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798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9,73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15,17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+286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FF0D3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+5,44</a:t>
                      </a:r>
                      <a:endParaRPr lang="ru-RU" sz="1800" b="1" dirty="0">
                        <a:solidFill>
                          <a:srgbClr val="FF0D3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4276" marR="64276" marT="6695" marB="3213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9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36" y="3375275"/>
            <a:ext cx="3275856" cy="3363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37" y="-26812"/>
            <a:ext cx="3285855" cy="3312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26410" y="3186366"/>
            <a:ext cx="321188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Победитель конкурса «Лидер года- 2022»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94" y="-26812"/>
            <a:ext cx="3083806" cy="3527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194" y="3600082"/>
            <a:ext cx="3083805" cy="325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093458" y="3090397"/>
            <a:ext cx="305054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3 место в конкурсе «Лучшее оформление новогодней елки»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" y="3641657"/>
            <a:ext cx="2784338" cy="3126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6" t="2364" r="11802" b="-2364"/>
          <a:stretch/>
        </p:blipFill>
        <p:spPr>
          <a:xfrm>
            <a:off x="13807" y="2897"/>
            <a:ext cx="2784338" cy="359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7073" y="3216074"/>
            <a:ext cx="272417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Победитель конкурса «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Чэчэкле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Саба-2022»</a:t>
            </a:r>
          </a:p>
        </p:txBody>
      </p:sp>
    </p:spTree>
    <p:extLst>
      <p:ext uri="{BB962C8B-B14F-4D97-AF65-F5344CB8AC3E}">
        <p14:creationId xmlns:p14="http://schemas.microsoft.com/office/powerpoint/2010/main" val="24010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285728"/>
            <a:ext cx="778674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Информация о количестве и сумме, потребленной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электроэнергии 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 освещение улиц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345404"/>
              </p:ext>
            </p:extLst>
          </p:nvPr>
        </p:nvGraphicFramePr>
        <p:xfrm>
          <a:off x="11845" y="1340768"/>
          <a:ext cx="9132156" cy="5354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6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9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95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5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63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71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15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834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86024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Наимено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вание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  населен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ного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пункта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Кол-во 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све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-тиль-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ников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 Потребление на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2021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год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Потребление за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год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 в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т.ч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. в расчете на 1 </a:t>
                      </a: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светиль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-ник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Экономия (-) 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Перерасход (+)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2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</a:rPr>
                        <a:t>квт.ч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сумма (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руб.)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</a:rPr>
                        <a:t>квт.ч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сумма (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effectLst/>
                        </a:rPr>
                        <a:t>руб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effectLst/>
                        </a:rPr>
                        <a:t>квт.ч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сумма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2021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2022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Всего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на 1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кв.м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.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Сатышево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10390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79242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10676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83530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+286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+1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-+4288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3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Аккуль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Бигеней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2621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19990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2728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21344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+107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+13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+1354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Казанче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Бигеней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21050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18785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-359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-14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-2265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1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976370" algn="l"/>
                        </a:tabLst>
                        <a:defRPr/>
                      </a:pP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Мамалаево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2992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22819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3317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25952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+325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+3133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1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976370" algn="l"/>
                        </a:tabLst>
                        <a:defRPr/>
                      </a:pPr>
                      <a:r>
                        <a:rPr lang="ru-RU" sz="1600" dirty="0" err="1" smtClean="0">
                          <a:solidFill>
                            <a:schemeClr val="bg1"/>
                          </a:solidFill>
                          <a:effectLst/>
                        </a:rPr>
                        <a:t>Чабки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-Сабы</a:t>
                      </a:r>
                      <a:endParaRPr lang="ru-RU" sz="160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5603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42733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4355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34075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272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-1248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-159</a:t>
                      </a:r>
                      <a:endParaRPr lang="ru-RU" sz="13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-8658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976370" algn="l"/>
                        </a:tabLs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</a:rPr>
                        <a:t>ВСЕГО по поселению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542" marR="33542" marT="645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24366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185834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23477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183686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-889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-7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CC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-2148</a:t>
                      </a:r>
                      <a:endParaRPr lang="ru-RU" sz="1400" b="1" dirty="0">
                        <a:solidFill>
                          <a:srgbClr val="00CC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35075" y="7318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976688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33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44007" y="0"/>
            <a:ext cx="443792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автомобильной дороги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с.Казанче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Бигеней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sun9-64.userapi.com/impg/zFW_vzLGnItz8kA7ROlll1_D-M17Era3FgxthQ/JMyw6Li-UV0.jpg?size=1280x960&amp;quality=95&amp;sign=87dddfdafb0ac1093c119043cbc8175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9441"/>
            <a:ext cx="4572000" cy="2803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79.userapi.com/impg/blxc-IW4pSXrLcMfdLGw1l8rZJ3BwpxFSjhmRg/E0UdQD1-uN4.jpg?size=1280x960&amp;quality=95&amp;sign=ddea5edd27073e7876e9149e5f2a7e8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9761"/>
            <a:ext cx="4572000" cy="3208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843" y="-189148"/>
            <a:ext cx="2880320" cy="4644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" y="3573016"/>
            <a:ext cx="4628673" cy="328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021" y="0"/>
            <a:ext cx="453897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уличного освещения в </a:t>
            </a:r>
            <a:r>
              <a:rPr lang="ru-RU" sz="24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д.Чабки</a:t>
            </a:r>
            <a:r>
              <a:rPr lang="ru-RU" sz="24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-Сабы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4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428604"/>
            <a:ext cx="842493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Средства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самообложения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граждан и субсидия из бюджета РТ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268073"/>
              </p:ext>
            </p:extLst>
          </p:nvPr>
        </p:nvGraphicFramePr>
        <p:xfrm>
          <a:off x="60577" y="1700808"/>
          <a:ext cx="8971155" cy="482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4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4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4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4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39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 граждан, руб.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Дотация из бюджета, руб.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Итого, руб.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290400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1161600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1452000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0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286500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1146000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1432500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0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291500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1166000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1457500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05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276900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1107600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1384500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05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того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1145300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4581200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5726500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855" marR="73855" marT="36928" marB="3692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2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797"/>
            <a:ext cx="4355976" cy="288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02" y="373797"/>
            <a:ext cx="467500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4499992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-28153" y="-114"/>
            <a:ext cx="913967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Выполненные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работы за счет средств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самообложения 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2022 году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60959" y="3154251"/>
            <a:ext cx="916651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Ремонт дороги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с.Сатышево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, ул. Кутузова; д.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Мамалаево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ул</a:t>
            </a:r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Кирова;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д.Чабки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-Сабы,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ул.Ленина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  за </a:t>
            </a:r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счет средств самообложения граждан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844" y="3631600"/>
            <a:ext cx="4770433" cy="286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-13266" y="6265261"/>
            <a:ext cx="9188259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Ремонт дороги 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д.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Аккуль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-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Бигеней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, ул. Кирова,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М.Джалиля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; с.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Казанче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-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Бигеней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, ул. </a:t>
            </a:r>
            <a:r>
              <a:rPr lang="ru-RU" sz="16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Г.Баширова</a:t>
            </a:r>
            <a:r>
              <a:rPr lang="ru-RU" sz="16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 за </a:t>
            </a:r>
            <a:r>
              <a:rPr lang="ru-RU" sz="1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0000"/>
                </a:solidFill>
              </a:rPr>
              <a:t>счет средств самообложения граждан </a:t>
            </a:r>
          </a:p>
        </p:txBody>
      </p:sp>
    </p:spTree>
    <p:extLst>
      <p:ext uri="{BB962C8B-B14F-4D97-AF65-F5344CB8AC3E}">
        <p14:creationId xmlns:p14="http://schemas.microsoft.com/office/powerpoint/2010/main" val="299037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291191"/>
            <a:ext cx="8874731" cy="4924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Сэкономленные средства самообложения  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2022 года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845558"/>
              </p:ext>
            </p:extLst>
          </p:nvPr>
        </p:nvGraphicFramePr>
        <p:xfrm>
          <a:off x="62625" y="980728"/>
          <a:ext cx="8964487" cy="57023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0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92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03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818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Н Ф О Р М А Ц И Я 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21" marR="621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121" marR="62121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51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 выполненных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работах, предусмотренным сходами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года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21" marR="62121" marT="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2121" marR="62121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74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1" marR="6212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выполненных работ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21" marR="62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с учетом дотации из бюджета РТ в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21" marR="621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экономии средств в результате проведения конкурса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21" marR="62121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1" marR="62121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автомобильных дорог местного значения в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н.п.Сатышево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738300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11659,66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1" marR="62121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автомобильных дорог местного значения в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н.п.Аккуль-Бигеней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ул.Кирова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213000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3624,47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1" marR="62121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автомобильных дорог местного значения в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н.п.Казанче-Бигеней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ул.Г.Баширова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2750,83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3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121" marR="62121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автомобильных дорог местного значения в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н.п.Мамалаево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по 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ул.Кирова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222000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3751,40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8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2121" marR="62121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автомобильных дорог местного значения в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н.п.Чабки</a:t>
                      </a: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-Сабы, ул. Ленина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49500 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842,10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22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по </a:t>
                      </a:r>
                      <a:r>
                        <a:rPr lang="ru-RU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поселению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1384800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22628,46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52127" y="64759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46425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1" y="51642"/>
            <a:ext cx="8784976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Виды работ по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самообложению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граждан  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 2023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год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624712"/>
              </p:ext>
            </p:extLst>
          </p:nvPr>
        </p:nvGraphicFramePr>
        <p:xfrm>
          <a:off x="107503" y="1340768"/>
          <a:ext cx="8928993" cy="5361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3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5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316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7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работ по средствам самообложения граждан на </a:t>
                      </a:r>
                      <a:r>
                        <a:rPr lang="ru-RU" sz="17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с указанием населенного пункта (планируемых для голосования на референдуме)</a:t>
                      </a:r>
                      <a:endParaRPr lang="ru-RU" sz="17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работ (на всю сумму самообложения - граждан и </a:t>
                      </a:r>
                      <a:r>
                        <a:rPr lang="ru-RU" sz="1700" b="1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sz="17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тыс. руб.</a:t>
                      </a:r>
                      <a:endParaRPr lang="ru-RU" sz="17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5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автомобильных дорог местного значения в с. </a:t>
                      </a:r>
                      <a:r>
                        <a:rPr lang="ru-RU" sz="1700" b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Сатышево</a:t>
                      </a:r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устройство контейнерных площадок на территории </a:t>
                      </a:r>
                      <a:r>
                        <a:rPr lang="ru-RU" sz="1700" b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с.Сатышево</a:t>
                      </a:r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                     </a:t>
                      </a:r>
                    </a:p>
                  </a:txBody>
                  <a:tcPr marL="7208" marR="7208" marT="7208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237,5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7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Ремонт автомобильных дорог местного значения в </a:t>
                      </a:r>
                      <a:r>
                        <a:rPr lang="ru-RU" sz="1700" b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дер.Чабки</a:t>
                      </a:r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-Сабы</a:t>
                      </a:r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7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автомобильных дорог местного значения в </a:t>
                      </a:r>
                      <a:r>
                        <a:rPr lang="ru-RU" sz="1700" b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дер.Аккуль-Бигеней</a:t>
                      </a:r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67,5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7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автомобильных дорог местного значения в </a:t>
                      </a:r>
                      <a:endParaRPr lang="ru-RU" sz="1700" b="1" u="none" strike="noStrike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ctr"/>
                      <a:r>
                        <a:rPr lang="ru-RU" sz="1700" b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с.Казанче-Бигеней</a:t>
                      </a:r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18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7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автомобильных дорог местного значения в </a:t>
                      </a:r>
                      <a:r>
                        <a:rPr lang="ru-RU" sz="1700" b="1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дер.Мамалаево</a:t>
                      </a:r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содержание</a:t>
                      </a:r>
                      <a:r>
                        <a:rPr lang="ru-RU" sz="1700" b="1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 захоронений и прилегающей территории в </a:t>
                      </a:r>
                      <a:r>
                        <a:rPr lang="ru-RU" sz="1700" b="1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дер.Мамалаево</a:t>
                      </a:r>
                      <a:r>
                        <a:rPr lang="ru-RU" sz="1700" b="1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строительство памятника в честь участников ВОВ и благоустройство прилегающей территории в </a:t>
                      </a:r>
                      <a:r>
                        <a:rPr lang="ru-RU" sz="1700" b="1" u="none" strike="noStrike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дер.Мамалаево</a:t>
                      </a:r>
                      <a:r>
                        <a:rPr lang="ru-RU" sz="1700" b="1" u="none" strike="noStrike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408,8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700" b="1" i="0" u="none" strike="noStrike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783,3</a:t>
                      </a:r>
                      <a:endParaRPr lang="ru-RU" sz="17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08" marR="7208" marT="720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1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72499"/>
            <a:ext cx="8784976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Благоустройство</a:t>
            </a:r>
          </a:p>
        </p:txBody>
      </p:sp>
      <p:pic>
        <p:nvPicPr>
          <p:cNvPr id="8197" name="Picture 5" descr="C:\Users\admin\Desktop\НОВОСТИ\2020\15.05.2020\4653B4C2-2A67-446D-AD31-25DF3E4DA1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75160"/>
            <a:ext cx="4644008" cy="3103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856484"/>
            <a:ext cx="4512608" cy="302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889800"/>
            <a:ext cx="4644008" cy="2968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3879046"/>
            <a:ext cx="4584616" cy="300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0"/>
            <a:ext cx="4499992" cy="3575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52" y="3429000"/>
            <a:ext cx="451694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8" y="4481"/>
            <a:ext cx="4604373" cy="342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006"/>
            <a:ext cx="4644008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2677" y="116632"/>
            <a:ext cx="43749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Акция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«День посадки леса»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058" y="6333709"/>
            <a:ext cx="35990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Акция «Чистый берег»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60965" y="3067507"/>
            <a:ext cx="448303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Посадка деревьев в набережной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 с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sz="2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43711"/>
            <a:ext cx="914400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Анализ урожайности </a:t>
            </a:r>
            <a:r>
              <a:rPr lang="ru-RU" sz="2800" b="1" kern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  <a:ea typeface="+mj-ea"/>
                <a:cs typeface="+mj-cs"/>
              </a:rPr>
              <a:t>з</a:t>
            </a:r>
            <a:r>
              <a:rPr kumimoji="0" lang="ru-RU" sz="2800" b="1" i="0" u="none" strike="noStrike" kern="0" normalizeH="0" baseline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ерновых</a:t>
            </a:r>
            <a:r>
              <a:rPr kumimoji="0" lang="ru-RU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 за 20</a:t>
            </a:r>
            <a:r>
              <a:rPr kumimoji="0" lang="en-US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2</a:t>
            </a:r>
            <a:r>
              <a:rPr kumimoji="0" lang="ru-RU" sz="2800" b="1" i="0" u="none" strike="noStrike" kern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1-202</a:t>
            </a:r>
            <a:r>
              <a:rPr lang="ru-RU" sz="28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Century Schoolbook"/>
                <a:ea typeface="+mj-ea"/>
                <a:cs typeface="+mj-cs"/>
              </a:rPr>
              <a:t>2</a:t>
            </a:r>
            <a:r>
              <a:rPr kumimoji="0" lang="ru-RU" sz="2800" b="1" i="0" u="none" strike="noStrike" kern="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Century Schoolbook"/>
                <a:ea typeface="+mj-ea"/>
                <a:cs typeface="+mj-cs"/>
              </a:rPr>
              <a:t> гг.</a:t>
            </a:r>
            <a:endParaRPr kumimoji="0" lang="ru-RU" sz="2800" b="1" i="0" u="none" strike="noStrike" kern="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uLnTx/>
              <a:uFillTx/>
            </a:endParaRPr>
          </a:p>
        </p:txBody>
      </p:sp>
      <p:pic>
        <p:nvPicPr>
          <p:cNvPr id="12" name="Picture 5" descr="C:\Users\User\Desktop\Обекты 2016\DSC02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539" y="3933056"/>
            <a:ext cx="4327849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61962314"/>
              </p:ext>
            </p:extLst>
          </p:nvPr>
        </p:nvGraphicFramePr>
        <p:xfrm>
          <a:off x="246062" y="1196752"/>
          <a:ext cx="8651875" cy="2489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4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51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5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453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хозяйства/поселения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Урожайность ц/га.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хозяйства/поселения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6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</a:t>
                      </a:r>
                      <a:r>
                        <a:rPr lang="ru-RU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Сатышево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ООО "</a:t>
                      </a:r>
                      <a:r>
                        <a:rPr lang="ru-RU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Саба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40,7</a:t>
                      </a:r>
                      <a:endParaRPr lang="ru-RU" sz="2000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среднем по району</a:t>
                      </a:r>
                    </a:p>
                  </a:txBody>
                  <a:tcPr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0" marB="457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40" marB="457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38" marB="457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admin\Desktop\ЖЫЕН 2021\Авыл хужалыгы\IMG-20210112-WA0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77072"/>
            <a:ext cx="4829539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9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7" y="3589811"/>
            <a:ext cx="4515529" cy="3319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sun9-30.userapi.com/impg/40EflRV9aOPmXMuoUissn0Bi1Nq8FJHsNWklNA/qUbnqgwtLxk.jpg?size=1280x960&amp;quality=95&amp;sign=a0c7814c1d01993619f49109486c507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46" y="12454"/>
            <a:ext cx="4627369" cy="305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72.userapi.com/impg/ebtv1d8XxlDjeo20octn-zq5hpp-6WkROfaY4w/wFhTmfE7P_o.jpg?size=1280x960&amp;quality=95&amp;sign=f5715268bd65ff8ddb36457454cb231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501008"/>
            <a:ext cx="4656950" cy="3369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917" y="12454"/>
            <a:ext cx="449999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расчистке  водопропускных труб 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8196" y="6442487"/>
            <a:ext cx="444083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Вырубка и очистка деревьев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82392" y="2967045"/>
            <a:ext cx="459357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водопровода от каптажа до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Мамалаево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2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116632"/>
            <a:ext cx="648072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Сведения об оплате предоставляемых услугах ЖКХ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487584"/>
              </p:ext>
            </p:extLst>
          </p:nvPr>
        </p:nvGraphicFramePr>
        <p:xfrm>
          <a:off x="107505" y="1700808"/>
          <a:ext cx="8928992" cy="2160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1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2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9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92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40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оказываемой услуги 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Начислено за </a:t>
                      </a:r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руб.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Уплачено </a:t>
                      </a:r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</a:t>
                      </a:r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год, руб.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Задолженность </a:t>
                      </a:r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 </a:t>
                      </a:r>
                      <a:r>
                        <a:rPr lang="ru-RU" sz="2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01.01.2023 г.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Водопотребление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1050343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1033379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16964</a:t>
                      </a:r>
                      <a:endParaRPr lang="ru-RU" sz="20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Вывоз мусора</a:t>
                      </a:r>
                      <a:endParaRPr lang="ru-RU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1543505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1468609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t-RU" sz="20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74996</a:t>
                      </a:r>
                      <a:endParaRPr lang="ru-RU" sz="20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39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3252"/>
            <a:ext cx="774035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Информация о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задолженности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граждан,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по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оказанным услугам ЖКХ  на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01.01.2023 г.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607979"/>
              </p:ext>
            </p:extLst>
          </p:nvPr>
        </p:nvGraphicFramePr>
        <p:xfrm>
          <a:off x="107504" y="1052736"/>
          <a:ext cx="8970983" cy="46438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4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14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2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50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Ф.И.О граждан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имеющих </a:t>
                      </a: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за потребленные услуги ЖКХ 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ctr"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1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Задолженность по услугам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ЖКХ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руб. 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Шайхутдинов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Азат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15223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Мустафина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Халида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13120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Фархуллин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Данис</a:t>
                      </a: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8189</a:t>
                      </a:r>
                    </a:p>
                  </a:txBody>
                  <a:tcPr marL="65375" marR="65375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5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Гарифуллин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Фаиль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6726</a:t>
                      </a:r>
                    </a:p>
                  </a:txBody>
                  <a:tcPr marL="65375" marR="65375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Сайфуллин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Сагит</a:t>
                      </a:r>
                      <a:endParaRPr lang="ru-RU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75" marR="65375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8732</a:t>
                      </a:r>
                      <a:endParaRPr lang="ru-RU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75" marR="65375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Нургалиев Ильшат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Ахметшин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Олег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Валиев Раис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Галябутдинов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Фарзетдин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1000 рублей</a:t>
                      </a:r>
                    </a:p>
                  </a:txBody>
                  <a:tcPr marL="65375" marR="6537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9713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8408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4762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3835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13252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6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375" marR="65375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</a:rPr>
                        <a:t>                                     Итого :                                                  91960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34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792541"/>
              </p:ext>
            </p:extLst>
          </p:nvPr>
        </p:nvGraphicFramePr>
        <p:xfrm>
          <a:off x="107504" y="764704"/>
          <a:ext cx="8856984" cy="582954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22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7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9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7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</a:t>
                      </a: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состоянию на 01.01.2023 г.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6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подключенных домохозяйств к сети интернет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7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домохозяйств, оплачивающих жилищно-коммунальные услуги </a:t>
                      </a:r>
                      <a:r>
                        <a:rPr kumimoji="0" lang="ru-RU" altLang="ru-RU" sz="1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электронно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7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торговых объектов (продовольственные и непродовольственные магазины)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30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3.1.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 Количество торговых объектов, в которых имеется возможность электронной оплаты за товары через банковские терминалы оплаты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29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домохозяйств, подключенных к IP-телевидению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65000"/>
                        <a:buFont typeface="Wingdings 2" panose="05020102010507070707" pitchFamily="18" charset="2"/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9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00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t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</a:t>
                      </a:r>
                      <a:endParaRPr kumimoji="0" lang="ru-RU" altLang="ru-RU" sz="18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86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домохозяйств, подключённых стационарного телефона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39066" marR="39066" marT="0" marB="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99592" y="39386"/>
            <a:ext cx="72728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Информатизация</a:t>
            </a:r>
            <a:endParaRPr lang="ru-RU" sz="36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44" y="461665"/>
            <a:ext cx="4755001" cy="334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998" y="3805110"/>
            <a:ext cx="4755002" cy="305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60619" y="6150114"/>
            <a:ext cx="468338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линии связи по технологии GPON в </a:t>
            </a:r>
            <a:r>
              <a:rPr lang="ru-RU" sz="2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Сатышево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65"/>
            <a:ext cx="4388994" cy="3343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5" y="3717032"/>
            <a:ext cx="442798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-19495" y="6163448"/>
            <a:ext cx="435636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Сотовая вышка 4G в </a:t>
            </a:r>
            <a:endParaRPr lang="ru-RU" sz="2000" b="1" dirty="0" smtClean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д.Аккуль-Бигеней</a:t>
            </a:r>
            <a:endParaRPr lang="ru-RU" sz="20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03649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800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ru-RU" sz="2800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Республике Татарстан</a:t>
            </a:r>
            <a:endParaRPr lang="ru-RU" sz="28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09" y="2910084"/>
            <a:ext cx="2736304" cy="156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Телефон фото\DSC02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109"/>
            <a:ext cx="4572000" cy="3170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Телефон фото\DSC021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4572000" cy="364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Desktop\ЖЫЕН 2020\ФОТО\Ватсап\5D45256D-A8C5-4184-AFF4-D8135EC080A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41"/>
            <a:ext cx="4573948" cy="3266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ЖЫЕН 2020\ФОТО\СХОД\DBE672EC-899C-4068-A675-8590A301E22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524" y="3212975"/>
            <a:ext cx="4577476" cy="364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5675" y="2780928"/>
            <a:ext cx="489654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Мечети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6468" y="188640"/>
            <a:ext cx="150874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.Сатышево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51613" y="188640"/>
            <a:ext cx="173957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.Чабки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-Сабы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388" y="6341261"/>
            <a:ext cx="16578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.Мамалаево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08196" y="6296152"/>
            <a:ext cx="22829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Аккуль-Бигеней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ЖЫЕН 2020\ФОТО\СХОД\EF2C0DEC-6BC1-4EE6-8B78-A937A650B60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24" y="3212976"/>
            <a:ext cx="4538959" cy="3717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6547" y="6355570"/>
            <a:ext cx="1659429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.Сатышево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88135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35" y="-29088"/>
            <a:ext cx="4636556" cy="324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34" y="3242064"/>
            <a:ext cx="4655866" cy="361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6547" y="3068960"/>
            <a:ext cx="885698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</a:rPr>
              <a:t>Субботники на кладбищах</a:t>
            </a:r>
          </a:p>
        </p:txBody>
      </p:sp>
    </p:spTree>
    <p:extLst>
      <p:ext uri="{BB962C8B-B14F-4D97-AF65-F5344CB8AC3E}">
        <p14:creationId xmlns:p14="http://schemas.microsoft.com/office/powerpoint/2010/main" val="257779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Хасанова\Desktop\02671fac-7224-5b2d-b101-df10738559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30656" r="23719" b="5519"/>
          <a:stretch/>
        </p:blipFill>
        <p:spPr bwMode="auto">
          <a:xfrm>
            <a:off x="0" y="0"/>
            <a:ext cx="4638740" cy="357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5"/>
            <a:ext cx="4638740" cy="3284984"/>
          </a:xfrm>
          <a:prstGeom prst="rect">
            <a:avLst/>
          </a:prstGeom>
        </p:spPr>
      </p:pic>
      <p:pic>
        <p:nvPicPr>
          <p:cNvPr id="7" name="Picture 3" descr="C:\Users\Хасанова\Desktop\159ebb3f-44ce-5c76-b71a-49c79df3b45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-769" b="-78"/>
          <a:stretch/>
        </p:blipFill>
        <p:spPr bwMode="auto">
          <a:xfrm>
            <a:off x="4781208" y="3762"/>
            <a:ext cx="4355976" cy="356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07" y="3573014"/>
            <a:ext cx="4328877" cy="32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286215"/>
            <a:ext cx="7200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Спонсоры и благотворители</a:t>
            </a: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7624" y="1254175"/>
            <a:ext cx="4824537" cy="463562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</a:rPr>
              <a:t>ООО «САБА» отд. </a:t>
            </a:r>
            <a:r>
              <a:rPr lang="ru-RU" sz="2400" b="1" dirty="0" err="1" smtClean="0">
                <a:solidFill>
                  <a:srgbClr val="002060"/>
                </a:solidFill>
              </a:rPr>
              <a:t>Сатышево</a:t>
            </a:r>
            <a:r>
              <a:rPr lang="ru-RU" sz="2400" b="1" dirty="0" smtClean="0">
                <a:solidFill>
                  <a:srgbClr val="002060"/>
                </a:solidFill>
              </a:rPr>
              <a:t>- </a:t>
            </a:r>
            <a:r>
              <a:rPr lang="ru-RU" sz="2400" b="1" dirty="0" err="1" smtClean="0">
                <a:solidFill>
                  <a:srgbClr val="002060"/>
                </a:solidFill>
              </a:rPr>
              <a:t>Шаймарданов</a:t>
            </a:r>
            <a:r>
              <a:rPr lang="ru-RU" sz="2400" b="1" dirty="0" smtClean="0">
                <a:solidFill>
                  <a:srgbClr val="002060"/>
                </a:solidFill>
              </a:rPr>
              <a:t> Р.Р.</a:t>
            </a:r>
          </a:p>
          <a:p>
            <a:r>
              <a:rPr lang="tt-RU" sz="2400" b="1" dirty="0" smtClean="0">
                <a:solidFill>
                  <a:srgbClr val="002060"/>
                </a:solidFill>
              </a:rPr>
              <a:t>ООО “Свартехстрой”- Гараев Радиф Рафикович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КФХ «Мустафин А.И.»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КФХ «Садиков И.М.»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КФХ «Каримов А.З.»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ООО  </a:t>
            </a:r>
            <a:r>
              <a:rPr lang="ru-RU" sz="2400" b="1" dirty="0">
                <a:solidFill>
                  <a:srgbClr val="002060"/>
                </a:solidFill>
              </a:rPr>
              <a:t>«</a:t>
            </a:r>
            <a:r>
              <a:rPr lang="ru-RU" sz="2400" b="1" dirty="0" err="1">
                <a:solidFill>
                  <a:srgbClr val="002060"/>
                </a:solidFill>
              </a:rPr>
              <a:t>Айракс</a:t>
            </a:r>
            <a:r>
              <a:rPr lang="ru-RU" sz="2400" b="1" dirty="0">
                <a:solidFill>
                  <a:srgbClr val="002060"/>
                </a:solidFill>
              </a:rPr>
              <a:t>» </a:t>
            </a:r>
            <a:r>
              <a:rPr lang="ru-RU" sz="2400" b="1" dirty="0" err="1">
                <a:solidFill>
                  <a:srgbClr val="002060"/>
                </a:solidFill>
              </a:rPr>
              <a:t>Локманов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Аглям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Тависович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ИП «Хасанов Р.Р</a:t>
            </a:r>
            <a:r>
              <a:rPr lang="ru-RU" sz="2400" b="1" dirty="0" smtClean="0">
                <a:solidFill>
                  <a:srgbClr val="002060"/>
                </a:solidFill>
              </a:rPr>
              <a:t>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«</a:t>
            </a:r>
            <a:r>
              <a:rPr lang="ru-RU" sz="2400" b="1" dirty="0" err="1" smtClean="0">
                <a:solidFill>
                  <a:srgbClr val="002060"/>
                </a:solidFill>
              </a:rPr>
              <a:t>Ахметшин</a:t>
            </a:r>
            <a:r>
              <a:rPr lang="ru-RU" sz="2400" b="1" dirty="0" smtClean="0">
                <a:solidFill>
                  <a:srgbClr val="002060"/>
                </a:solidFill>
              </a:rPr>
              <a:t> И.И.»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ИП «</a:t>
            </a:r>
            <a:r>
              <a:rPr lang="ru-RU" sz="2400" b="1" dirty="0" err="1">
                <a:solidFill>
                  <a:srgbClr val="002060"/>
                </a:solidFill>
              </a:rPr>
              <a:t>Сабиров</a:t>
            </a:r>
            <a:r>
              <a:rPr lang="ru-RU" sz="2400" b="1" dirty="0">
                <a:solidFill>
                  <a:srgbClr val="002060"/>
                </a:solidFill>
              </a:rPr>
              <a:t> Р.Р.»</a:t>
            </a:r>
          </a:p>
          <a:p>
            <a:endParaRPr lang="ru-RU" sz="2400" dirty="0" smtClean="0"/>
          </a:p>
        </p:txBody>
      </p:sp>
      <p:sp>
        <p:nvSpPr>
          <p:cNvPr id="8" name="Текст 3"/>
          <p:cNvSpPr txBox="1">
            <a:spLocks/>
          </p:cNvSpPr>
          <p:nvPr/>
        </p:nvSpPr>
        <p:spPr>
          <a:xfrm>
            <a:off x="4832161" y="1124744"/>
            <a:ext cx="4320480" cy="441960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2060"/>
                </a:solidFill>
              </a:rPr>
              <a:t>ИП </a:t>
            </a:r>
            <a:r>
              <a:rPr lang="ru-RU" sz="2400" b="1" dirty="0">
                <a:solidFill>
                  <a:srgbClr val="002060"/>
                </a:solidFill>
              </a:rPr>
              <a:t>«Хазиев Р.Г</a:t>
            </a:r>
            <a:r>
              <a:rPr lang="ru-RU" sz="2400" b="1" dirty="0" smtClean="0">
                <a:solidFill>
                  <a:srgbClr val="002060"/>
                </a:solidFill>
              </a:rPr>
              <a:t>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«</a:t>
            </a:r>
            <a:r>
              <a:rPr lang="ru-RU" sz="2400" b="1" dirty="0" err="1" smtClean="0">
                <a:solidFill>
                  <a:srgbClr val="002060"/>
                </a:solidFill>
              </a:rPr>
              <a:t>Таипов</a:t>
            </a:r>
            <a:r>
              <a:rPr lang="ru-RU" sz="2400" b="1" dirty="0" smtClean="0">
                <a:solidFill>
                  <a:srgbClr val="002060"/>
                </a:solidFill>
              </a:rPr>
              <a:t> И.Б»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«</a:t>
            </a:r>
            <a:r>
              <a:rPr lang="ru-RU" sz="2400" b="1" dirty="0" err="1" smtClean="0">
                <a:solidFill>
                  <a:srgbClr val="002060"/>
                </a:solidFill>
              </a:rPr>
              <a:t>Зарипов</a:t>
            </a:r>
            <a:r>
              <a:rPr lang="ru-RU" sz="2400" b="1" dirty="0" smtClean="0">
                <a:solidFill>
                  <a:srgbClr val="002060"/>
                </a:solidFill>
              </a:rPr>
              <a:t> М.В»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ИП «</a:t>
            </a:r>
            <a:r>
              <a:rPr lang="ru-RU" sz="2400" b="1" dirty="0" err="1" smtClean="0">
                <a:solidFill>
                  <a:srgbClr val="002060"/>
                </a:solidFill>
              </a:rPr>
              <a:t>Са</a:t>
            </a:r>
            <a:r>
              <a:rPr lang="ru-RU" sz="2400" b="1" dirty="0" err="1">
                <a:solidFill>
                  <a:srgbClr val="002060"/>
                </a:solidFill>
              </a:rPr>
              <a:t>е</a:t>
            </a:r>
            <a:r>
              <a:rPr lang="ru-RU" sz="2400" b="1" dirty="0" err="1" smtClean="0">
                <a:solidFill>
                  <a:srgbClr val="002060"/>
                </a:solidFill>
              </a:rPr>
              <a:t>тов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Ф.Р</a:t>
            </a:r>
            <a:r>
              <a:rPr lang="ru-RU" sz="2400" b="1" dirty="0" smtClean="0">
                <a:solidFill>
                  <a:srgbClr val="002060"/>
                </a:solidFill>
              </a:rPr>
              <a:t>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«</a:t>
            </a:r>
            <a:r>
              <a:rPr lang="ru-RU" sz="2400" b="1" dirty="0" err="1" smtClean="0">
                <a:solidFill>
                  <a:srgbClr val="002060"/>
                </a:solidFill>
              </a:rPr>
              <a:t>Гильманов</a:t>
            </a:r>
            <a:r>
              <a:rPr lang="ru-RU" sz="2400" b="1" dirty="0" smtClean="0">
                <a:solidFill>
                  <a:srgbClr val="002060"/>
                </a:solidFill>
              </a:rPr>
              <a:t> И.И.»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</a:t>
            </a:r>
            <a:r>
              <a:rPr lang="ru-RU" sz="2400" b="1" dirty="0" err="1" smtClean="0">
                <a:solidFill>
                  <a:srgbClr val="002060"/>
                </a:solidFill>
              </a:rPr>
              <a:t>Габтракипов</a:t>
            </a:r>
            <a:r>
              <a:rPr lang="ru-RU" sz="2400" b="1" dirty="0" smtClean="0">
                <a:solidFill>
                  <a:srgbClr val="002060"/>
                </a:solidFill>
              </a:rPr>
              <a:t> Р.Р.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ИП </a:t>
            </a:r>
            <a:r>
              <a:rPr lang="ru-RU" sz="2400" b="1" dirty="0" err="1" smtClean="0">
                <a:solidFill>
                  <a:srgbClr val="002060"/>
                </a:solidFill>
              </a:rPr>
              <a:t>Мухаметзянов</a:t>
            </a:r>
            <a:r>
              <a:rPr lang="ru-RU" sz="2400" b="1" dirty="0" smtClean="0">
                <a:solidFill>
                  <a:srgbClr val="002060"/>
                </a:solidFill>
              </a:rPr>
              <a:t> М.М.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ИП «</a:t>
            </a:r>
            <a:r>
              <a:rPr lang="ru-RU" sz="2400" b="1" dirty="0" err="1">
                <a:solidFill>
                  <a:srgbClr val="002060"/>
                </a:solidFill>
              </a:rPr>
              <a:t>Байтурин</a:t>
            </a:r>
            <a:r>
              <a:rPr lang="ru-RU" sz="2400" b="1" dirty="0">
                <a:solidFill>
                  <a:srgbClr val="002060"/>
                </a:solidFill>
              </a:rPr>
              <a:t> Р.О.»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Бикмухаметов</a:t>
            </a:r>
            <a:r>
              <a:rPr lang="ru-RU" sz="2400" b="1" dirty="0" smtClean="0">
                <a:solidFill>
                  <a:srgbClr val="002060"/>
                </a:solidFill>
              </a:rPr>
              <a:t> З.М.</a:t>
            </a:r>
          </a:p>
          <a:p>
            <a:r>
              <a:rPr lang="ru-RU" sz="2400" b="1" dirty="0" err="1">
                <a:solidFill>
                  <a:srgbClr val="002060"/>
                </a:solidFill>
              </a:rPr>
              <a:t>Хазипов</a:t>
            </a:r>
            <a:r>
              <a:rPr lang="ru-RU" sz="2400" b="1" dirty="0">
                <a:solidFill>
                  <a:srgbClr val="002060"/>
                </a:solidFill>
              </a:rPr>
              <a:t> Н.Н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Габдрахманов</a:t>
            </a:r>
            <a:r>
              <a:rPr lang="ru-RU" sz="2400" b="1" dirty="0" smtClean="0">
                <a:solidFill>
                  <a:srgbClr val="002060"/>
                </a:solidFill>
              </a:rPr>
              <a:t> Ф.И.</a:t>
            </a:r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19147"/>
            <a:ext cx="7200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Стратегия до 2030 г.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630" y="764704"/>
            <a:ext cx="8802724" cy="59093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ВЫПОЛНЕНО:</a:t>
            </a:r>
          </a:p>
          <a:p>
            <a:pPr marL="457200" indent="-457200">
              <a:buAutoNum type="arabicPeriod"/>
            </a:pP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жилья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гражданам.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школ и детских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садов.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ФАП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д.Аккуль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Бигеней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спортивных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клубов.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автомобильных дорог к значимым сельским населенным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пунктам.</a:t>
            </a:r>
          </a:p>
          <a:p>
            <a:pPr marL="457200" indent="-457200">
              <a:buFontTx/>
              <a:buAutoNum type="arabicPeriod"/>
            </a:pP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Грантовая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поддержка  граждан проживающих в сельской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 объектов производства и переработки сельхоз продукции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электрической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телефонной связи в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Аккуль-Бигеней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Казанче-Бигеней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детской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моста.</a:t>
            </a:r>
          </a:p>
          <a:p>
            <a:pPr marL="457200" indent="-457200">
              <a:buFontTx/>
              <a:buAutoNum type="arabicPeriod"/>
            </a:pP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медресе с.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Сатышево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сотовой связи в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Аккуль-Бигеней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Казанче-Бигеней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tt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tt-RU" b="1" dirty="0" smtClean="0">
                <a:ln w="0"/>
                <a:solidFill>
                  <a:srgbClr val="FF0D3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 ВЫПОЛНЕНО: </a:t>
            </a:r>
          </a:p>
          <a:p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 Строительство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реконструкция уличных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сетей водоснабжения, 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газоснабжения,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электроснабңения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с.Сатышево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ул.Суворова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ул.Советская</a:t>
            </a: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(земли для </a:t>
            </a:r>
            <a:r>
              <a:rPr lang="ru-RU" b="1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многодет</a:t>
            </a:r>
            <a:r>
              <a:rPr lang="ru-RU" b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281821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83591" y="283107"/>
            <a:ext cx="747832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Анализ производства говядины за 20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1-202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2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гг.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7650" name="Picture 2" descr="C:\Users\User\Desktop\ЖЫЕН 2020\ФОТО\Фото1\C2A11B2D-37B4-43B0-8CAF-678B7FE2B1A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65104"/>
            <a:ext cx="4752528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20955333"/>
              </p:ext>
            </p:extLst>
          </p:nvPr>
        </p:nvGraphicFramePr>
        <p:xfrm>
          <a:off x="233328" y="908720"/>
          <a:ext cx="8820473" cy="3418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0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97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79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3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6691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хозяйства/поселения</a:t>
                      </a:r>
                    </a:p>
                  </a:txBody>
                  <a:tcPr marL="91419" marR="91419" marT="45698" marB="45698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Привес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кг. 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одну голову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хозяйства/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поселения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6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Отделение </a:t>
                      </a:r>
                      <a:r>
                        <a:rPr lang="ru-RU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Сатышево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ООО "</a:t>
                      </a:r>
                      <a:r>
                        <a:rPr lang="ru-RU" sz="2000" b="1" i="0" u="none" strike="noStrike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Саба</a:t>
                      </a:r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18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среднем по району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698" marB="456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61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71600" y="116632"/>
            <a:ext cx="655272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Планы на будущее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4294967295"/>
          </p:nvPr>
        </p:nvSpPr>
        <p:spPr>
          <a:xfrm>
            <a:off x="0" y="836712"/>
            <a:ext cx="9107087" cy="44196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Участие в республиканских программах.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</a:rPr>
              <a:t>родолжить работы по благоустройству населенных пунктов сельского поселения.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Поддержка инициатив в сфере предпринимательской деятельности.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Привлечение </a:t>
            </a:r>
            <a:r>
              <a:rPr lang="ru-RU" sz="2000" b="1" dirty="0">
                <a:solidFill>
                  <a:srgbClr val="002060"/>
                </a:solidFill>
              </a:rPr>
              <a:t>широких масс населения к занятиям спортом и культивирование здорового образа </a:t>
            </a:r>
            <a:r>
              <a:rPr lang="ru-RU" sz="2000" b="1" dirty="0" smtClean="0">
                <a:solidFill>
                  <a:srgbClr val="002060"/>
                </a:solidFill>
              </a:rPr>
              <a:t>жизни.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Выполнить работы на средства самообложения граждан 2022 года и провести сход граждан за 2023 год. 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Строительство </a:t>
            </a:r>
            <a:r>
              <a:rPr lang="ru-RU" sz="2000" b="1" dirty="0">
                <a:solidFill>
                  <a:srgbClr val="002060"/>
                </a:solidFill>
              </a:rPr>
              <a:t>арендного жилья для специалистов </a:t>
            </a:r>
            <a:r>
              <a:rPr lang="ru-RU" sz="2000" b="1" dirty="0" smtClean="0">
                <a:solidFill>
                  <a:srgbClr val="002060"/>
                </a:solidFill>
              </a:rPr>
              <a:t>АПК.</a:t>
            </a:r>
          </a:p>
          <a:p>
            <a:pPr>
              <a:defRPr/>
            </a:pPr>
            <a:r>
              <a:rPr lang="tt-RU" sz="2000" b="1" dirty="0" smtClean="0">
                <a:solidFill>
                  <a:srgbClr val="002060"/>
                </a:solidFill>
              </a:rPr>
              <a:t>Ремонт пешеходных мостов.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Оформление </a:t>
            </a:r>
            <a:r>
              <a:rPr lang="ru-RU" sz="2000" b="1" dirty="0">
                <a:solidFill>
                  <a:srgbClr val="002060"/>
                </a:solidFill>
              </a:rPr>
              <a:t>и снос выморочного </a:t>
            </a:r>
            <a:r>
              <a:rPr lang="ru-RU" sz="2000" b="1" dirty="0" smtClean="0">
                <a:solidFill>
                  <a:srgbClr val="002060"/>
                </a:solidFill>
              </a:rPr>
              <a:t>имущества.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Строительство сетей водоснабжения д. </a:t>
            </a:r>
            <a:r>
              <a:rPr lang="ru-RU" sz="2000" b="1" dirty="0" err="1" smtClean="0">
                <a:solidFill>
                  <a:srgbClr val="002060"/>
                </a:solidFill>
              </a:rPr>
              <a:t>Мамалаево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Строительство освещения </a:t>
            </a:r>
            <a:r>
              <a:rPr lang="ru-RU" sz="2000" b="1" dirty="0" smtClean="0">
                <a:solidFill>
                  <a:srgbClr val="002060"/>
                </a:solidFill>
              </a:rPr>
              <a:t>на региональной </a:t>
            </a:r>
            <a:r>
              <a:rPr lang="ru-RU" sz="2000" b="1" dirty="0">
                <a:solidFill>
                  <a:srgbClr val="002060"/>
                </a:solidFill>
              </a:rPr>
              <a:t>дороге </a:t>
            </a:r>
            <a:r>
              <a:rPr lang="ru-RU" sz="2000" b="1" dirty="0" err="1" smtClean="0">
                <a:solidFill>
                  <a:srgbClr val="002060"/>
                </a:solidFill>
              </a:rPr>
              <a:t>д.Мамалаево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>
              <a:defRPr/>
            </a:pP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6229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8272" y="2132856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СПАСИБО ЗА ВНИМАНИЕ!</a:t>
            </a:r>
            <a:endParaRPr lang="ru-RU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20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98884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Сход граждан </a:t>
            </a:r>
            <a:r>
              <a:rPr lang="en-US" alt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altLang="ru-RU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атышевского</a:t>
            </a:r>
            <a:r>
              <a:rPr lang="ru-RU" alt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сельского поселения </a:t>
            </a:r>
            <a:b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Сабинского муниципального района </a:t>
            </a:r>
            <a:b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Республики Татарстан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6046401"/>
            <a:ext cx="3267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30 января 20</a:t>
            </a:r>
            <a:r>
              <a:rPr lang="en-US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2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3</a:t>
            </a:r>
            <a:r>
              <a:rPr lang="ru-RU" alt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 </a:t>
            </a:r>
            <a:r>
              <a:rPr lang="ru-RU" alt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cs typeface="Trebuchet MS" pitchFamily="34" charset="0"/>
              </a:rPr>
              <a:t>года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177578"/>
              </p:ext>
            </p:extLst>
          </p:nvPr>
        </p:nvGraphicFramePr>
        <p:xfrm>
          <a:off x="-21007" y="1406120"/>
          <a:ext cx="9052737" cy="22409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7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04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6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КРС</a:t>
                      </a:r>
                      <a:endParaRPr lang="ru-RU" sz="24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b="1" dirty="0" smtClean="0">
                          <a:solidFill>
                            <a:schemeClr val="accent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solidFill>
                          <a:schemeClr val="accent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23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коров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Удой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одну корову</a:t>
                      </a:r>
                      <a:endParaRPr lang="ru-RU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2400" b="1" dirty="0" smtClean="0">
                          <a:solidFill>
                            <a:srgbClr val="00CC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400" b="1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9552" y="188640"/>
            <a:ext cx="792088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Анализ деятельности </a:t>
            </a:r>
          </a:p>
          <a:p>
            <a:pPr algn="ctr"/>
            <a:r>
              <a:rPr lang="tt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КФХ </a:t>
            </a:r>
            <a:r>
              <a:rPr lang="tt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Садиков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И.М. с.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Сатышево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7" name="Picture 4" descr="C:\Users\User\Desktop\Телефон фото\DSC01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" y="3861049"/>
            <a:ext cx="899481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87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9591" y="13343"/>
            <a:ext cx="7056784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t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Анализ </a:t>
            </a:r>
            <a:r>
              <a:rPr lang="tt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деятельности </a:t>
            </a:r>
          </a:p>
          <a:p>
            <a:pPr algn="ctr"/>
            <a:r>
              <a:rPr lang="tt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КФХ Каримов А.З.</a:t>
            </a:r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д.Чабки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- Сабы</a:t>
            </a:r>
            <a:endParaRPr lang="tt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069261"/>
              </p:ext>
            </p:extLst>
          </p:nvPr>
        </p:nvGraphicFramePr>
        <p:xfrm>
          <a:off x="4746" y="1124744"/>
          <a:ext cx="8976785" cy="2488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4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4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3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№</a:t>
                      </a: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Наименование</a:t>
                      </a: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01.01.202</a:t>
                      </a:r>
                      <a:r>
                        <a:rPr lang="en-US" sz="1800" dirty="0" smtClean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</a:rPr>
                        <a:t>01.01.202</a:t>
                      </a:r>
                      <a:r>
                        <a:rPr lang="en-US" sz="1800" dirty="0" smtClean="0">
                          <a:effectLst/>
                        </a:rPr>
                        <a:t>3</a:t>
                      </a:r>
                      <a:endParaRPr lang="ru-RU" sz="18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2400" dirty="0" smtClean="0">
                          <a:solidFill>
                            <a:srgbClr val="002060"/>
                          </a:solidFill>
                          <a:effectLst/>
                        </a:rPr>
                        <a:t>Лошади</a:t>
                      </a:r>
                      <a:endParaRPr lang="ru-RU" sz="2400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b="1" dirty="0" smtClean="0">
                          <a:solidFill>
                            <a:srgbClr val="FF0D3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1" dirty="0">
                        <a:solidFill>
                          <a:srgbClr val="FF0D3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1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Овцы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Коровы</a:t>
                      </a: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Телята</a:t>
                      </a:r>
                      <a:r>
                        <a:rPr lang="tt-RU" sz="2400" baseline="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t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  <a:p>
                      <a:pPr algn="ctr"/>
                      <a:r>
                        <a:rPr lang="tt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2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2">
      <a:dk1>
        <a:srgbClr val="92D050"/>
      </a:dk1>
      <a:lt1>
        <a:sysClr val="window" lastClr="FFFFFF"/>
      </a:lt1>
      <a:dk2>
        <a:srgbClr val="FFFF00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33246</TotalTime>
  <Words>2983</Words>
  <Application>Microsoft Office PowerPoint</Application>
  <PresentationFormat>Экран (4:3)</PresentationFormat>
  <Paragraphs>1154</Paragraphs>
  <Slides>72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0" baseType="lpstr">
      <vt:lpstr>Arial</vt:lpstr>
      <vt:lpstr>Calibri</vt:lpstr>
      <vt:lpstr>Century Schoolbook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Налог на профессиональный доход  (Самозанятость)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Сатыш</cp:lastModifiedBy>
  <cp:revision>1168</cp:revision>
  <cp:lastPrinted>2022-02-03T13:02:37Z</cp:lastPrinted>
  <dcterms:created xsi:type="dcterms:W3CDTF">2016-08-24T13:09:12Z</dcterms:created>
  <dcterms:modified xsi:type="dcterms:W3CDTF">2023-01-30T10:38:55Z</dcterms:modified>
</cp:coreProperties>
</file>